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381" r:id="rId2"/>
    <p:sldId id="259" r:id="rId3"/>
    <p:sldId id="412" r:id="rId4"/>
    <p:sldId id="469" r:id="rId5"/>
    <p:sldId id="429" r:id="rId6"/>
    <p:sldId id="430" r:id="rId7"/>
    <p:sldId id="431" r:id="rId8"/>
    <p:sldId id="432" r:id="rId9"/>
    <p:sldId id="433" r:id="rId10"/>
    <p:sldId id="434" r:id="rId11"/>
    <p:sldId id="470" r:id="rId12"/>
    <p:sldId id="410" r:id="rId13"/>
    <p:sldId id="435" r:id="rId14"/>
    <p:sldId id="407" r:id="rId15"/>
    <p:sldId id="437" r:id="rId16"/>
    <p:sldId id="411" r:id="rId17"/>
    <p:sldId id="438" r:id="rId18"/>
    <p:sldId id="439" r:id="rId19"/>
    <p:sldId id="440" r:id="rId20"/>
    <p:sldId id="441" r:id="rId21"/>
    <p:sldId id="442" r:id="rId22"/>
    <p:sldId id="443" r:id="rId23"/>
    <p:sldId id="444" r:id="rId24"/>
    <p:sldId id="471" r:id="rId25"/>
    <p:sldId id="445" r:id="rId26"/>
    <p:sldId id="473" r:id="rId27"/>
    <p:sldId id="408" r:id="rId28"/>
    <p:sldId id="472" r:id="rId29"/>
    <p:sldId id="447" r:id="rId30"/>
    <p:sldId id="414" r:id="rId31"/>
    <p:sldId id="449" r:id="rId32"/>
    <p:sldId id="448" r:id="rId33"/>
    <p:sldId id="474" r:id="rId34"/>
    <p:sldId id="450" r:id="rId35"/>
    <p:sldId id="475" r:id="rId36"/>
    <p:sldId id="422" r:id="rId37"/>
    <p:sldId id="468" r:id="rId38"/>
    <p:sldId id="452" r:id="rId39"/>
    <p:sldId id="453" r:id="rId40"/>
    <p:sldId id="459" r:id="rId41"/>
    <p:sldId id="467" r:id="rId42"/>
    <p:sldId id="420" r:id="rId43"/>
    <p:sldId id="464" r:id="rId44"/>
    <p:sldId id="465" r:id="rId45"/>
    <p:sldId id="466" r:id="rId46"/>
    <p:sldId id="461" r:id="rId47"/>
    <p:sldId id="463" r:id="rId48"/>
    <p:sldId id="462" r:id="rId49"/>
    <p:sldId id="451" r:id="rId50"/>
    <p:sldId id="427" r:id="rId51"/>
  </p:sldIdLst>
  <p:sldSz cx="12192000" cy="6858000"/>
  <p:notesSz cx="6858000" cy="9144000"/>
  <p:embeddedFontLst>
    <p:embeddedFont>
      <p:font typeface="MankSans" panose="020B0600000101010101"/>
      <p:regular r:id="rId54"/>
      <p:italic r:id="rId55"/>
    </p:embeddedFont>
    <p:embeddedFont>
      <p:font typeface="나눔스퀘어_ac ExtraBold" panose="020B0600000101010101" pitchFamily="50" charset="-127"/>
      <p:bold r:id="rId56"/>
    </p:embeddedFont>
    <p:embeddedFont>
      <p:font typeface="Gidole" panose="020B0604020202020204" charset="0"/>
      <p:regular r:id="rId57"/>
    </p:embeddedFont>
    <p:embeddedFont>
      <p:font typeface="나눔바른고딕" panose="020B0603020101020101" pitchFamily="50" charset="-127"/>
      <p:regular r:id="rId58"/>
      <p:bold r:id="rId59"/>
    </p:embeddedFont>
    <p:embeddedFont>
      <p:font typeface="맑은 고딕" panose="020B0503020000020004" pitchFamily="50" charset="-127"/>
      <p:regular r:id="rId60"/>
      <p:bold r:id="rId61"/>
    </p:embeddedFont>
    <p:embeddedFont>
      <p:font typeface="Poppins Medium" panose="020B0600000101010101" charset="-127"/>
      <p:regular r:id="rId62"/>
      <p:italic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3CE0"/>
    <a:srgbClr val="D9D9D9"/>
    <a:srgbClr val="2ABDF2"/>
    <a:srgbClr val="92D050"/>
    <a:srgbClr val="595959"/>
    <a:srgbClr val="FDFDFD"/>
    <a:srgbClr val="F2F2F2"/>
    <a:srgbClr val="747474"/>
    <a:srgbClr val="838383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95" autoAdjust="0"/>
    <p:restoredTop sz="96198" autoAdjust="0"/>
  </p:normalViewPr>
  <p:slideViewPr>
    <p:cSldViewPr>
      <p:cViewPr>
        <p:scale>
          <a:sx n="100" d="100"/>
          <a:sy n="100" d="100"/>
        </p:scale>
        <p:origin x="1524" y="348"/>
      </p:cViewPr>
      <p:guideLst/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50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006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95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428601"/>
            <a:ext cx="11377264" cy="6000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468061" y="2852936"/>
            <a:ext cx="6316572" cy="80856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000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447928" y="1772815"/>
            <a:ext cx="6336704" cy="11686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500" b="1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6383338" y="260350"/>
            <a:ext cx="5545137" cy="63373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871865" y="0"/>
            <a:ext cx="7324650" cy="68580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0848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6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5447928" y="0"/>
            <a:ext cx="6744072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5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6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016" y="1700808"/>
            <a:ext cx="5256584" cy="1152128"/>
          </a:xfrm>
        </p:spPr>
        <p:txBody>
          <a:bodyPr anchor="ctr">
            <a:normAutofit/>
          </a:bodyPr>
          <a:lstStyle>
            <a:lvl1pPr algn="l">
              <a:defRPr sz="3200" b="1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6227316" y="3068960"/>
            <a:ext cx="5272090" cy="1512168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  <a:lvl2pPr marL="457200" indent="0">
              <a:buNone/>
              <a:defRPr sz="2000" baseline="0">
                <a:latin typeface="MankSans" panose="02000603020000020003" pitchFamily="2" charset="-127"/>
              </a:defRPr>
            </a:lvl2pPr>
            <a:lvl3pPr marL="914400" indent="0">
              <a:buNone/>
              <a:defRPr sz="2000" baseline="0">
                <a:latin typeface="MankSans" panose="02000603020000020003" pitchFamily="2" charset="-127"/>
              </a:defRPr>
            </a:lvl3pPr>
            <a:lvl4pPr marL="1371600" indent="0">
              <a:buNone/>
              <a:defRPr sz="2000" baseline="0">
                <a:latin typeface="MankSans" panose="02000603020000020003" pitchFamily="2" charset="-127"/>
              </a:defRPr>
            </a:lvl4pPr>
            <a:lvl5pPr marL="1828800" indent="0">
              <a:buNone/>
              <a:defRPr sz="2000" baseline="0">
                <a:latin typeface="MankSans" panose="02000603020000020003" pitchFamily="2" charset="-127"/>
              </a:defRPr>
            </a:lvl5pPr>
          </a:lstStyle>
          <a:p>
            <a:pPr marL="0" lvl="0" indent="0">
              <a:buNone/>
            </a:pPr>
            <a:endParaRPr lang="ko-KR" altLang="en-US" dirty="0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4"/>
          </p:nvPr>
        </p:nvSpPr>
        <p:spPr>
          <a:xfrm>
            <a:off x="369888" y="333016"/>
            <a:ext cx="5108128" cy="6191969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6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207568" y="908720"/>
            <a:ext cx="7776864" cy="136815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rgbClr val="5F59C7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3169542"/>
            <a:ext cx="11377264" cy="328843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7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8" r:id="rId4"/>
    <p:sldLayoutId id="2147483671" r:id="rId5"/>
    <p:sldLayoutId id="2147483667" r:id="rId6"/>
    <p:sldLayoutId id="2147483669" r:id="rId7"/>
    <p:sldLayoutId id="2147483657" r:id="rId8"/>
    <p:sldLayoutId id="2147483670" r:id="rId9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Relationship Id="rId9" Type="http://schemas.openxmlformats.org/officeDocument/2006/relationships/image" Target="../media/image7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r="394"/>
          <a:stretch>
            <a:fillRect/>
          </a:stretch>
        </p:blipFill>
        <p:spPr>
          <a:xfrm>
            <a:off x="0" y="-17515"/>
            <a:ext cx="12192000" cy="6890504"/>
          </a:xfrm>
        </p:spPr>
      </p:pic>
      <p:sp>
        <p:nvSpPr>
          <p:cNvPr id="6" name="직사각형 5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961334" y="1450876"/>
            <a:ext cx="7183338" cy="2520280"/>
          </a:xfrm>
          <a:prstGeom prst="rect">
            <a:avLst/>
          </a:prstGeom>
          <a:solidFill>
            <a:srgbClr val="171C61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01546" y="2852936"/>
            <a:ext cx="6723939" cy="808562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Estate Online Contact  Platform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</a:t>
            </a:r>
          </a:p>
          <a:p>
            <a:r>
              <a:rPr lang="en-US" altLang="ko-KR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Fixability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609406" y="2060848"/>
            <a:ext cx="6336704" cy="880570"/>
          </a:xfrm>
        </p:spPr>
        <p:txBody>
          <a:bodyPr/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57201" y="2186462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59" y="1798167"/>
            <a:ext cx="665458" cy="52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04675C8-D5DD-4D29-9E47-95C34E8DF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700808"/>
            <a:ext cx="9572560" cy="4574352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6143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58887" y="3639848"/>
            <a:ext cx="10074227" cy="1229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058887" y="5043554"/>
            <a:ext cx="10074227" cy="1229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분석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C3F96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C3F96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71464" y="3792414"/>
            <a:ext cx="38619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시장의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바라고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요구한다</a:t>
            </a:r>
            <a:r>
              <a:rPr lang="en-US" altLang="ko-KR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71464" y="5189912"/>
            <a:ext cx="42899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지속적으로 </a:t>
            </a:r>
            <a:r>
              <a:rPr lang="ko-KR" altLang="en-US" sz="15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확대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C3F963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07940" y="4139378"/>
            <a:ext cx="7496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설명을 추가해주세요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85233" y="5538973"/>
            <a:ext cx="7496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설명을 추가해주세요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3035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9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통계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직사각형 200"/>
          <p:cNvSpPr/>
          <p:nvPr/>
        </p:nvSpPr>
        <p:spPr>
          <a:xfrm>
            <a:off x="6252295" y="4273200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/>
          <p:cNvSpPr/>
          <p:nvPr/>
        </p:nvSpPr>
        <p:spPr>
          <a:xfrm>
            <a:off x="722994" y="4273199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TextBox 225"/>
          <p:cNvSpPr txBox="1"/>
          <p:nvPr/>
        </p:nvSpPr>
        <p:spPr>
          <a:xfrm>
            <a:off x="9474102" y="2522356"/>
            <a:ext cx="169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수수료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9860427" y="4719915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주거</a:t>
            </a:r>
            <a:r>
              <a:rPr lang="en-US" altLang="ko-KR" dirty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별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분류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1069096" y="252235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이사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건수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2429669" y="3053830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359,400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6" name="직선 연결선 235"/>
          <p:cNvCxnSpPr/>
          <p:nvPr/>
        </p:nvCxnSpPr>
        <p:spPr>
          <a:xfrm>
            <a:off x="6083696" y="2841196"/>
            <a:ext cx="13287" cy="24743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>
            <a:off x="4145570" y="4168977"/>
            <a:ext cx="38895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타원 237"/>
          <p:cNvSpPr/>
          <p:nvPr/>
        </p:nvSpPr>
        <p:spPr>
          <a:xfrm>
            <a:off x="6702941" y="2217893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0" name="타원 239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1" name="타원 240"/>
          <p:cNvSpPr/>
          <p:nvPr/>
        </p:nvSpPr>
        <p:spPr>
          <a:xfrm>
            <a:off x="6702941" y="4526270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833033" y="2187872"/>
            <a:ext cx="1656026" cy="1656026"/>
            <a:chOff x="3833033" y="2187872"/>
            <a:chExt cx="1656026" cy="1656026"/>
          </a:xfrm>
        </p:grpSpPr>
        <p:sp>
          <p:nvSpPr>
            <p:cNvPr id="206" name="타원 205"/>
            <p:cNvSpPr/>
            <p:nvPr/>
          </p:nvSpPr>
          <p:spPr>
            <a:xfrm>
              <a:off x="3833033" y="2187872"/>
              <a:ext cx="1656026" cy="16560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6210" y="2421049"/>
              <a:ext cx="1189673" cy="1189673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 이사 건수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7" y="2461859"/>
            <a:ext cx="1168095" cy="116809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616280" y="3053830"/>
            <a:ext cx="1249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천억 원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36" y="4676429"/>
            <a:ext cx="1295666" cy="1295666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8616280" y="5249809"/>
            <a:ext cx="1247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자가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42.8%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23.1%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34.1%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69096" y="4719915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임대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현황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3" y="4750239"/>
            <a:ext cx="1148046" cy="114804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737172" y="5249809"/>
            <a:ext cx="184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호수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45.8%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사업자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19.1%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사업자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26.7%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68717" y="1105872"/>
            <a:ext cx="1704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(Source: 2019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자료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483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252295" y="4273200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722994" y="4273199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9502957" y="252235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공인중개사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매출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929355" y="4719915"/>
            <a:ext cx="123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수수료 </a:t>
            </a:r>
            <a:r>
              <a:rPr lang="ko-KR" altLang="en-US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불만</a:t>
            </a:r>
            <a:endParaRPr lang="ko-KR" altLang="en-US" dirty="0">
              <a:solidFill>
                <a:srgbClr val="59595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69096" y="2522356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부동산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 자격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소지자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13024" y="3053830"/>
            <a:ext cx="1066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명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6083696" y="2841196"/>
            <a:ext cx="13287" cy="24743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4145570" y="4168977"/>
            <a:ext cx="388953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6702941" y="4526270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운영자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10</a:t>
            </a:r>
            <a:r>
              <a:rPr lang="ko-KR" altLang="en-US" sz="10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7" y="2461859"/>
            <a:ext cx="1168095" cy="1168095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8541764" y="3053830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이상 매출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공인중개사는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23%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불과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541764" y="5249809"/>
            <a:ext cx="192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중개 수수료에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민원 및 청원이 급증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69096" y="4719915"/>
            <a:ext cx="169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 중개사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폐업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3" y="4750239"/>
            <a:ext cx="1148046" cy="1148046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427728" y="5249809"/>
            <a:ext cx="2151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강화와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 변화로 인한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폐업 사례 증가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분석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err="1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109" y="4693438"/>
            <a:ext cx="1321691" cy="1321691"/>
          </a:xfrm>
          <a:prstGeom prst="rect">
            <a:avLst/>
          </a:prstGeom>
        </p:spPr>
      </p:pic>
      <p:sp>
        <p:nvSpPr>
          <p:cNvPr id="75" name="타원 74"/>
          <p:cNvSpPr/>
          <p:nvPr/>
        </p:nvSpPr>
        <p:spPr>
          <a:xfrm>
            <a:off x="6702941" y="2217893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13" y="2430865"/>
            <a:ext cx="1230082" cy="1230082"/>
          </a:xfrm>
          <a:prstGeom prst="rect">
            <a:avLst/>
          </a:prstGeom>
        </p:spPr>
      </p:pic>
      <p:sp>
        <p:nvSpPr>
          <p:cNvPr id="87" name="타원 86"/>
          <p:cNvSpPr/>
          <p:nvPr/>
        </p:nvSpPr>
        <p:spPr>
          <a:xfrm>
            <a:off x="3833033" y="2187872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922" y="2454761"/>
            <a:ext cx="1122249" cy="1122249"/>
          </a:xfrm>
          <a:prstGeom prst="rect">
            <a:avLst/>
          </a:prstGeom>
        </p:spPr>
      </p:pic>
      <p:sp>
        <p:nvSpPr>
          <p:cNvPr id="76" name="타원 75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987" y="4747203"/>
            <a:ext cx="1154119" cy="115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738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46590" y="3453001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46590" y="5085184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6590" y="3453467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43029" y="5082874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46590" y="1820818"/>
            <a:ext cx="10898820" cy="1464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46590" y="1824061"/>
            <a:ext cx="864096" cy="146323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021513" y="700012"/>
            <a:ext cx="259558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 err="1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시대의 시장 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선점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69621" y="988816"/>
            <a:ext cx="294747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  </a:t>
            </a:r>
            <a:r>
              <a:rPr lang="en-US" altLang="ko-KR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Mover </a:t>
            </a: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Fast  Follower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사업의 경쟁력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Competitiveness)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31504" y="2032061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안전성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639616" y="2461261"/>
            <a:ext cx="2945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단계의 보안체계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안면인식 기술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631504" y="364480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편리성</a:t>
            </a:r>
            <a:endParaRPr lang="ko-KR" altLang="en-US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31504" y="5331010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중개사법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관련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639616" y="2826410"/>
            <a:ext cx="3626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실행과 관련한 무한 책임제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48251" y="2414401"/>
            <a:ext cx="3509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가상계좌를 활용한 결재방식 채택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자동대출 연계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639616" y="4047747"/>
            <a:ext cx="3772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 업로드를 통한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서비스로 물건 탐방갈증 해소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348251" y="4479651"/>
            <a:ext cx="2717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개입 없이 자유 의사대로 계약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639616" y="4486001"/>
            <a:ext cx="4560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관심물건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정보수신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(AI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포함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48251" y="4042134"/>
            <a:ext cx="3752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때와 장소를 가리지 않는 유동적 환경에서 서비스 실현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39616" y="5726608"/>
            <a:ext cx="3688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중개사무소 개설 활성화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639616" y="6067234"/>
            <a:ext cx="4063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플랫폼에서 계약에 필요한 각종 서식 다운 사용 및 전자결제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348251" y="5726608"/>
            <a:ext cx="326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앱에서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자가광고로 차별화 시도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48251" y="6069938"/>
            <a:ext cx="389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공유사무실 및 중개법인 운영으로 시장의 인식 전환 유도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제목 1"/>
          <p:cNvSpPr txBox="1">
            <a:spLocks/>
          </p:cNvSpPr>
          <p:nvPr/>
        </p:nvSpPr>
        <p:spPr>
          <a:xfrm>
            <a:off x="805049" y="2094534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제목 1"/>
          <p:cNvSpPr txBox="1">
            <a:spLocks/>
          </p:cNvSpPr>
          <p:nvPr/>
        </p:nvSpPr>
        <p:spPr>
          <a:xfrm>
            <a:off x="805049" y="3726719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제목 1"/>
          <p:cNvSpPr txBox="1">
            <a:spLocks/>
          </p:cNvSpPr>
          <p:nvPr/>
        </p:nvSpPr>
        <p:spPr>
          <a:xfrm>
            <a:off x="805049" y="5358902"/>
            <a:ext cx="54717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5243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3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모델의 목표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model goal)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육각형 36"/>
          <p:cNvSpPr/>
          <p:nvPr/>
        </p:nvSpPr>
        <p:spPr>
          <a:xfrm rot="5400000">
            <a:off x="292161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육각형 84"/>
          <p:cNvSpPr/>
          <p:nvPr/>
        </p:nvSpPr>
        <p:spPr>
          <a:xfrm rot="5400000">
            <a:off x="-14039" y="4001103"/>
            <a:ext cx="3214894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육각형 90"/>
          <p:cNvSpPr/>
          <p:nvPr/>
        </p:nvSpPr>
        <p:spPr>
          <a:xfrm rot="5400000">
            <a:off x="4904677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육각형 91"/>
          <p:cNvSpPr/>
          <p:nvPr/>
        </p:nvSpPr>
        <p:spPr>
          <a:xfrm rot="5400000">
            <a:off x="4598477" y="4001103"/>
            <a:ext cx="3214894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육각형 93"/>
          <p:cNvSpPr/>
          <p:nvPr/>
        </p:nvSpPr>
        <p:spPr>
          <a:xfrm rot="5400000">
            <a:off x="2598419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육각형 94"/>
          <p:cNvSpPr/>
          <p:nvPr/>
        </p:nvSpPr>
        <p:spPr>
          <a:xfrm rot="5400000">
            <a:off x="2292220" y="4001100"/>
            <a:ext cx="3214891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육각형 96"/>
          <p:cNvSpPr/>
          <p:nvPr/>
        </p:nvSpPr>
        <p:spPr>
          <a:xfrm rot="5400000">
            <a:off x="7210935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육각형 97"/>
          <p:cNvSpPr/>
          <p:nvPr/>
        </p:nvSpPr>
        <p:spPr>
          <a:xfrm rot="5400000">
            <a:off x="6904737" y="4001099"/>
            <a:ext cx="3214889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육각형 99"/>
          <p:cNvSpPr/>
          <p:nvPr/>
        </p:nvSpPr>
        <p:spPr>
          <a:xfrm rot="5400000">
            <a:off x="9517192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1" name="육각형 100"/>
          <p:cNvSpPr/>
          <p:nvPr/>
        </p:nvSpPr>
        <p:spPr>
          <a:xfrm rot="5400000">
            <a:off x="9210993" y="4001100"/>
            <a:ext cx="3214891" cy="1977612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23392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수익 모델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934065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39994" y="391413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보안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46252" y="391413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차별화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852510" y="39141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계약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52510" y="4274173"/>
            <a:ext cx="17881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안전한 비대면 계약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전자계약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22499" y="4274173"/>
            <a:ext cx="1980737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타사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와의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차별화 서비스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확보가 다양해짐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서비스 연계 지원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37411" y="4274173"/>
            <a:ext cx="3616100" cy="1015663"/>
          </a:xfrm>
          <a:prstGeom prst="rect">
            <a:avLst/>
          </a:prstGeom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 체계와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비전인식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확인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허위매물 근절과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범죄를 사전에 예방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03452" y="4274173"/>
            <a:ext cx="301090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투명한 거래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조세 의무 정책을 반영한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완전한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확정일자 등 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편의성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3392" y="4274173"/>
            <a:ext cx="242947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메신저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 서비스 분야 확충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46" y="2503766"/>
            <a:ext cx="782635" cy="782635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21" y="2481183"/>
            <a:ext cx="827800" cy="8278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99" y="2454803"/>
            <a:ext cx="880560" cy="88056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130" y="2445976"/>
            <a:ext cx="898214" cy="898214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871" y="2483763"/>
            <a:ext cx="679246" cy="8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65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7976490" y="1808938"/>
            <a:ext cx="3757783" cy="47522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/>
          <p:cNvSpPr/>
          <p:nvPr/>
        </p:nvSpPr>
        <p:spPr>
          <a:xfrm>
            <a:off x="8235201" y="5157192"/>
            <a:ext cx="3240360" cy="10559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텍스트 개체 틀 4"/>
          <p:cNvSpPr txBox="1">
            <a:spLocks/>
          </p:cNvSpPr>
          <p:nvPr/>
        </p:nvSpPr>
        <p:spPr>
          <a:xfrm>
            <a:off x="335360" y="1034135"/>
            <a:ext cx="1502824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수익성 분석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336650" y="441692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예상 수익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57727" y="3424620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57727" y="1808938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457727" y="5040301"/>
            <a:ext cx="6153926" cy="15209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657922" y="2009477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03" y="2167158"/>
            <a:ext cx="804490" cy="804490"/>
          </a:xfrm>
          <a:prstGeom prst="rect">
            <a:avLst/>
          </a:prstGeom>
        </p:spPr>
      </p:pic>
      <p:grpSp>
        <p:nvGrpSpPr>
          <p:cNvPr id="118" name="그룹 117"/>
          <p:cNvGrpSpPr/>
          <p:nvPr/>
        </p:nvGrpSpPr>
        <p:grpSpPr>
          <a:xfrm>
            <a:off x="1933084" y="3643917"/>
            <a:ext cx="1446230" cy="660111"/>
            <a:chOff x="1993495" y="3632985"/>
            <a:chExt cx="1446230" cy="660111"/>
          </a:xfrm>
        </p:grpSpPr>
        <p:sp>
          <p:nvSpPr>
            <p:cNvPr id="82" name="TextBox 81"/>
            <p:cNvSpPr txBox="1"/>
            <p:nvPr/>
          </p:nvSpPr>
          <p:spPr>
            <a:xfrm>
              <a:off x="1993495" y="3632985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플랫폼</a:t>
              </a:r>
              <a:r>
                <a:rPr lang="ko-KR" altLang="en-US" dirty="0" smtClean="0">
                  <a:solidFill>
                    <a:srgbClr val="74747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이용료</a:t>
              </a:r>
              <a:endParaRPr lang="ko-KR" altLang="en-US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2209699" y="3985319"/>
              <a:ext cx="10117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904238" y="200947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연간 </a:t>
            </a:r>
            <a:r>
              <a:rPr lang="ko-KR" altLang="en-US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이사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건수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95666" y="2340067"/>
            <a:ext cx="158693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409,924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47357" y="3996251"/>
            <a:ext cx="201622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 이용 공인중개사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:30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공인중개사 사무소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:20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개인사업자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개별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):10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947357" y="2340067"/>
            <a:ext cx="1639547" cy="825128"/>
            <a:chOff x="4024406" y="2214586"/>
            <a:chExt cx="2071035" cy="1012487"/>
          </a:xfrm>
        </p:grpSpPr>
        <p:sp>
          <p:nvSpPr>
            <p:cNvPr id="53" name="TextBox 52"/>
            <p:cNvSpPr txBox="1"/>
            <p:nvPr/>
          </p:nvSpPr>
          <p:spPr>
            <a:xfrm>
              <a:off x="4024406" y="2924943"/>
              <a:ext cx="1036968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359,400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215076" y="2214586"/>
              <a:ext cx="1584176" cy="701999"/>
              <a:chOff x="4007768" y="2091593"/>
              <a:chExt cx="1584176" cy="701999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4007768" y="2091593"/>
                <a:ext cx="0" cy="701999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4007768" y="2793592"/>
                <a:ext cx="1584176" cy="0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V="1">
                <a:off x="4151784" y="2221730"/>
                <a:ext cx="1082877" cy="370559"/>
              </a:xfrm>
              <a:prstGeom prst="straightConnector1">
                <a:avLst/>
              </a:prstGeom>
              <a:ln w="12700">
                <a:solidFill>
                  <a:srgbClr val="2ABDF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/>
            <p:cNvSpPr txBox="1"/>
            <p:nvPr/>
          </p:nvSpPr>
          <p:spPr>
            <a:xfrm>
              <a:off x="5020948" y="2924943"/>
              <a:ext cx="1074493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409,924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355218" y="2867778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5419109" y="2874080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2" name="타원 111"/>
          <p:cNvSpPr/>
          <p:nvPr/>
        </p:nvSpPr>
        <p:spPr>
          <a:xfrm>
            <a:off x="657921" y="3625158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710432" y="3996251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10432" y="2340067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/>
          <p:cNvGrpSpPr/>
          <p:nvPr/>
        </p:nvGrpSpPr>
        <p:grpSpPr>
          <a:xfrm>
            <a:off x="657920" y="5240839"/>
            <a:ext cx="1119851" cy="1119851"/>
            <a:chOff x="718332" y="3614226"/>
            <a:chExt cx="1119851" cy="1119851"/>
          </a:xfrm>
        </p:grpSpPr>
        <p:sp>
          <p:nvSpPr>
            <p:cNvPr id="116" name="타원 115"/>
            <p:cNvSpPr/>
            <p:nvPr/>
          </p:nvSpPr>
          <p:spPr>
            <a:xfrm>
              <a:off x="718332" y="3614226"/>
              <a:ext cx="1119851" cy="11198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831" y="3817651"/>
              <a:ext cx="768853" cy="768853"/>
            </a:xfrm>
            <a:prstGeom prst="rect">
              <a:avLst/>
            </a:prstGeom>
          </p:spPr>
        </p:pic>
      </p:grpSp>
      <p:sp>
        <p:nvSpPr>
          <p:cNvPr id="120" name="TextBox 119"/>
          <p:cNvSpPr txBox="1"/>
          <p:nvPr/>
        </p:nvSpPr>
        <p:spPr>
          <a:xfrm>
            <a:off x="1931374" y="524272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플랫폼</a:t>
            </a:r>
            <a:r>
              <a:rPr lang="ko-KR" altLang="en-US" dirty="0" smtClean="0">
                <a:solidFill>
                  <a:srgbClr val="74747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이용 건수</a:t>
            </a:r>
            <a:endParaRPr lang="ko-KR" altLang="en-US" dirty="0">
              <a:solidFill>
                <a:srgbClr val="2ABDF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1" name="Text Box 8"/>
          <p:cNvSpPr txBox="1">
            <a:spLocks noChangeArrowheads="1"/>
          </p:cNvSpPr>
          <p:nvPr/>
        </p:nvSpPr>
        <p:spPr bwMode="auto">
          <a:xfrm>
            <a:off x="2147578" y="5595060"/>
            <a:ext cx="15350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41,000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예상</a:t>
            </a:r>
            <a:endParaRPr lang="ko-KR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3710432" y="5595060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3947357" y="5595060"/>
            <a:ext cx="201622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이용건수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오른쪽 화살표 123"/>
          <p:cNvSpPr/>
          <p:nvPr/>
        </p:nvSpPr>
        <p:spPr>
          <a:xfrm>
            <a:off x="6958318" y="3953245"/>
            <a:ext cx="936104" cy="463678"/>
          </a:xfrm>
          <a:prstGeom prst="rightArrow">
            <a:avLst/>
          </a:prstGeom>
          <a:solidFill>
            <a:srgbClr val="2ABDF2"/>
          </a:solidFill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7" name="그룹 126"/>
          <p:cNvGrpSpPr/>
          <p:nvPr/>
        </p:nvGrpSpPr>
        <p:grpSpPr>
          <a:xfrm>
            <a:off x="8787053" y="2046858"/>
            <a:ext cx="2136656" cy="2136656"/>
            <a:chOff x="8847464" y="2035926"/>
            <a:chExt cx="2136656" cy="2136656"/>
          </a:xfrm>
        </p:grpSpPr>
        <p:sp>
          <p:nvSpPr>
            <p:cNvPr id="72" name="타원 71"/>
            <p:cNvSpPr/>
            <p:nvPr/>
          </p:nvSpPr>
          <p:spPr>
            <a:xfrm>
              <a:off x="8847464" y="2035926"/>
              <a:ext cx="2136656" cy="213665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228" y="2346690"/>
              <a:ext cx="1515129" cy="151512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8880190" y="5515877"/>
            <a:ext cx="210942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수익 </a:t>
            </a:r>
            <a:r>
              <a:rPr lang="en-US" altLang="ko-KR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123</a:t>
            </a:r>
            <a:r>
              <a:rPr lang="ko-KR" altLang="en-US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600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8721153" y="4945549"/>
            <a:ext cx="2268457" cy="0"/>
          </a:xfrm>
          <a:prstGeom prst="line">
            <a:avLst/>
          </a:prstGeom>
          <a:ln w="190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66" y="3803003"/>
            <a:ext cx="764160" cy="764160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2147340" y="2567315"/>
            <a:ext cx="201622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국가통계포털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KOSIS</a:t>
            </a:r>
          </a:p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2020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기준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8991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3" name="부제목 2"/>
          <p:cNvSpPr txBox="1">
            <a:spLocks/>
          </p:cNvSpPr>
          <p:nvPr/>
        </p:nvSpPr>
        <p:spPr>
          <a:xfrm>
            <a:off x="2216137" y="11343310"/>
            <a:ext cx="7768480" cy="42483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전세시장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토지 등 거래는 점진적 시장점유율 진입 계획  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년도 별 예상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362160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042409" y="1963331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474873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7337" y="412357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067516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123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4078924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759173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191635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954101" y="415426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954101" y="3481002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3790812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246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6795688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6475937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908399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670865" y="4135638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670865" y="3462374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6670865" y="278911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6537631" y="6103612"/>
            <a:ext cx="183350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369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9512452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9192701" y="1958780"/>
            <a:ext cx="1956891" cy="295232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9625163" y="5421796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9387629" y="414645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9387629" y="347318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9387629" y="2799923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9387629" y="212666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9290224" y="6103612"/>
            <a:ext cx="176184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492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12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직사각형 1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0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1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진입 계획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77434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7434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TextBox 126"/>
          <p:cNvSpPr txBox="1"/>
          <p:nvPr/>
        </p:nvSpPr>
        <p:spPr>
          <a:xfrm>
            <a:off x="1138518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00984" y="6076136"/>
            <a:ext cx="1567034" cy="168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/>
          <p:cNvSpPr txBox="1"/>
          <p:nvPr/>
        </p:nvSpPr>
        <p:spPr>
          <a:xfrm>
            <a:off x="961386" y="315768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</a:t>
            </a:r>
            <a:r>
              <a:rPr lang="ko-KR" altLang="en-US" b="1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안정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43269" y="3872736"/>
            <a:ext cx="208246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프로그램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공공기관 연계 서류 발급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2904502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2904478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3365574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128040" y="5847901"/>
            <a:ext cx="1567034" cy="396673"/>
            <a:chOff x="3197294" y="5847901"/>
            <a:chExt cx="1567034" cy="396673"/>
          </a:xfrm>
          <a:solidFill>
            <a:schemeClr val="bg1">
              <a:lumMod val="65000"/>
            </a:schemeClr>
          </a:solidFill>
        </p:grpSpPr>
        <p:sp>
          <p:nvSpPr>
            <p:cNvPr id="141" name="직사각형 140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3387215" y="315768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물건 등록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128866" y="3872736"/>
            <a:ext cx="156538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물건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 운영 사업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5131571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5131523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5592631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5355097" y="5610722"/>
            <a:ext cx="1567034" cy="626941"/>
            <a:chOff x="5355097" y="5610722"/>
            <a:chExt cx="1567034" cy="626941"/>
          </a:xfrm>
        </p:grpSpPr>
        <p:sp>
          <p:nvSpPr>
            <p:cNvPr id="143" name="직사각형 142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5549350" y="3157686"/>
            <a:ext cx="117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공유오피스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097382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모집 사무실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392792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7392720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7917651" y="2167334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7616342" y="5357166"/>
            <a:ext cx="1567034" cy="867401"/>
            <a:chOff x="7616342" y="5357166"/>
            <a:chExt cx="1567034" cy="867401"/>
          </a:xfrm>
        </p:grpSpPr>
        <p:sp>
          <p:nvSpPr>
            <p:cNvPr id="145" name="직사각형 144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8073143" y="315768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컨설팅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7358591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 분야 컨설팅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9654013" y="1957170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/>
          <p:cNvSpPr/>
          <p:nvPr/>
        </p:nvSpPr>
        <p:spPr>
          <a:xfrm>
            <a:off x="9653917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/>
          <p:cNvSpPr txBox="1"/>
          <p:nvPr/>
        </p:nvSpPr>
        <p:spPr>
          <a:xfrm>
            <a:off x="10163140" y="2167334"/>
            <a:ext cx="9957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9877563" y="5116977"/>
            <a:ext cx="1567034" cy="1107590"/>
            <a:chOff x="9877563" y="5116977"/>
            <a:chExt cx="1567034" cy="1107590"/>
          </a:xfrm>
        </p:grpSpPr>
        <p:sp>
          <p:nvSpPr>
            <p:cNvPr id="152" name="직사각형 151"/>
            <p:cNvSpPr/>
            <p:nvPr/>
          </p:nvSpPr>
          <p:spPr>
            <a:xfrm>
              <a:off x="9877563" y="535176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877563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9877563" y="5821341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877563" y="558655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9877563" y="5116977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10057341" y="3157686"/>
            <a:ext cx="120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투자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9619800" y="3872736"/>
            <a:ext cx="208246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투자 및 개발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정착 안정화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2321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사업 예상 매출 및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42409" y="1965344"/>
            <a:ext cx="1956891" cy="4439481"/>
            <a:chOff x="1042409" y="1946397"/>
            <a:chExt cx="1956891" cy="4439481"/>
          </a:xfrm>
        </p:grpSpPr>
        <p:sp>
          <p:nvSpPr>
            <p:cNvPr id="72" name="직사각형 71"/>
            <p:cNvSpPr/>
            <p:nvPr/>
          </p:nvSpPr>
          <p:spPr>
            <a:xfrm>
              <a:off x="1042409" y="4006531"/>
              <a:ext cx="1956891" cy="237934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192841" y="1946397"/>
              <a:ext cx="1656026" cy="1656026"/>
              <a:chOff x="1152319" y="2106540"/>
              <a:chExt cx="1656026" cy="1656026"/>
            </a:xfrm>
          </p:grpSpPr>
          <p:sp>
            <p:nvSpPr>
              <p:cNvPr id="76" name="타원 75"/>
              <p:cNvSpPr/>
              <p:nvPr/>
            </p:nvSpPr>
            <p:spPr>
              <a:xfrm>
                <a:off x="1152319" y="2106540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6285" y="2350506"/>
                <a:ext cx="1168095" cy="1168095"/>
              </a:xfrm>
              <a:prstGeom prst="rect">
                <a:avLst/>
              </a:prstGeom>
            </p:spPr>
          </p:pic>
        </p:grpSp>
        <p:sp>
          <p:nvSpPr>
            <p:cNvPr id="84" name="TextBox 83"/>
            <p:cNvSpPr txBox="1"/>
            <p:nvPr/>
          </p:nvSpPr>
          <p:spPr>
            <a:xfrm>
              <a:off x="1402736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이용 </a:t>
              </a:r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수수료</a:t>
              </a:r>
              <a:endParaRPr lang="ko-KR" altLang="en-US" b="1" dirty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27387" y="5023331"/>
              <a:ext cx="1586934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72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이사건 수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10%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740243" y="1965344"/>
            <a:ext cx="2013680" cy="4434930"/>
            <a:chOff x="3900607" y="1946397"/>
            <a:chExt cx="2013680" cy="4434930"/>
          </a:xfrm>
        </p:grpSpPr>
        <p:sp>
          <p:nvSpPr>
            <p:cNvPr id="73" name="직사각형 72"/>
            <p:cNvSpPr/>
            <p:nvPr/>
          </p:nvSpPr>
          <p:spPr>
            <a:xfrm>
              <a:off x="3929002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079434" y="1946397"/>
              <a:ext cx="1656026" cy="1656026"/>
              <a:chOff x="3791407" y="2026467"/>
              <a:chExt cx="1656026" cy="1656026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3791407" y="2026467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2042" y="2277102"/>
                <a:ext cx="1154757" cy="1154757"/>
              </a:xfrm>
              <a:prstGeom prst="rect">
                <a:avLst/>
              </a:prstGeom>
            </p:spPr>
          </p:pic>
        </p:grpSp>
        <p:sp>
          <p:nvSpPr>
            <p:cNvPr id="86" name="TextBox 85"/>
            <p:cNvSpPr txBox="1"/>
            <p:nvPr/>
          </p:nvSpPr>
          <p:spPr>
            <a:xfrm>
              <a:off x="4318183" y="4202141"/>
              <a:ext cx="1178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공유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오피스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900607" y="5023331"/>
              <a:ext cx="2013680" cy="8925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지역 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오피스 사용료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 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구성기준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494866" y="1965344"/>
            <a:ext cx="1956891" cy="4434930"/>
            <a:chOff x="6466340" y="1946397"/>
            <a:chExt cx="1956891" cy="4434930"/>
          </a:xfrm>
        </p:grpSpPr>
        <p:sp>
          <p:nvSpPr>
            <p:cNvPr id="74" name="직사각형 73"/>
            <p:cNvSpPr/>
            <p:nvPr/>
          </p:nvSpPr>
          <p:spPr>
            <a:xfrm>
              <a:off x="6466340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6616772" y="1946397"/>
              <a:ext cx="1656026" cy="1656026"/>
              <a:chOff x="6620315" y="2030706"/>
              <a:chExt cx="1656026" cy="1656026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6620315" y="2030706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9782" y="2200173"/>
                <a:ext cx="1317093" cy="1317093"/>
              </a:xfrm>
              <a:prstGeom prst="rect">
                <a:avLst/>
              </a:prstGeom>
            </p:spPr>
          </p:pic>
        </p:grpSp>
        <p:sp>
          <p:nvSpPr>
            <p:cNvPr id="88" name="TextBox 87"/>
            <p:cNvSpPr txBox="1"/>
            <p:nvPr/>
          </p:nvSpPr>
          <p:spPr>
            <a:xfrm>
              <a:off x="6826667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호스팅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시장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534987" y="5023331"/>
              <a:ext cx="181959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 목표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12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사용료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192701" y="1965344"/>
            <a:ext cx="1956891" cy="4434930"/>
            <a:chOff x="9192701" y="1946397"/>
            <a:chExt cx="1956891" cy="4434930"/>
          </a:xfrm>
        </p:grpSpPr>
        <p:sp>
          <p:nvSpPr>
            <p:cNvPr id="75" name="직사각형 74"/>
            <p:cNvSpPr/>
            <p:nvPr/>
          </p:nvSpPr>
          <p:spPr>
            <a:xfrm>
              <a:off x="9192701" y="4006530"/>
              <a:ext cx="1956891" cy="237479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9343133" y="1946397"/>
              <a:ext cx="1656026" cy="1656026"/>
              <a:chOff x="9207361" y="1946397"/>
              <a:chExt cx="1656026" cy="1656026"/>
            </a:xfrm>
          </p:grpSpPr>
          <p:sp>
            <p:nvSpPr>
              <p:cNvPr id="78" name="타원 77"/>
              <p:cNvSpPr/>
              <p:nvPr/>
            </p:nvSpPr>
            <p:spPr>
              <a:xfrm>
                <a:off x="9207361" y="1946397"/>
                <a:ext cx="1656026" cy="1656026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AF6F6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5127" y="2114163"/>
                <a:ext cx="1320495" cy="1320495"/>
              </a:xfrm>
              <a:prstGeom prst="rect">
                <a:avLst/>
              </a:prstGeom>
            </p:spPr>
          </p:pic>
        </p:grpSp>
        <p:sp>
          <p:nvSpPr>
            <p:cNvPr id="90" name="TextBox 89"/>
            <p:cNvSpPr txBox="1"/>
            <p:nvPr/>
          </p:nvSpPr>
          <p:spPr>
            <a:xfrm>
              <a:off x="9553028" y="4202141"/>
              <a:ext cx="123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2ABDF2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기타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서비스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9261348" y="5023331"/>
              <a:ext cx="1819597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및 분양 사업 대행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19" name="직선 연결선 18"/>
          <p:cNvCxnSpPr/>
          <p:nvPr/>
        </p:nvCxnSpPr>
        <p:spPr>
          <a:xfrm>
            <a:off x="1227387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953616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9377679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679844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330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" y="-17515"/>
            <a:ext cx="6383337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56" r="19156"/>
          <a:stretch>
            <a:fillRect/>
          </a:stretch>
        </p:blipFill>
        <p:spPr>
          <a:xfrm>
            <a:off x="6383338" y="0"/>
            <a:ext cx="6024710" cy="688538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9F443F0-86A6-4065-89E9-E52B6A16FFB3}"/>
              </a:ext>
            </a:extLst>
          </p:cNvPr>
          <p:cNvSpPr txBox="1"/>
          <p:nvPr/>
        </p:nvSpPr>
        <p:spPr>
          <a:xfrm>
            <a:off x="1518027" y="1571019"/>
            <a:ext cx="3359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CONTENTS</a:t>
            </a:r>
            <a:endParaRPr lang="ko-KR" altLang="en-US" sz="28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572481" y="2110507"/>
            <a:ext cx="3250394" cy="386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사업개요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사업모델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사업분석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수익분석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회사소개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 algn="ctr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회사비전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5380" y="476672"/>
            <a:ext cx="5364596" cy="5904656"/>
          </a:xfrm>
          <a:prstGeom prst="rect">
            <a:avLst/>
          </a:prstGeom>
          <a:noFill/>
          <a:ln>
            <a:solidFill>
              <a:srgbClr val="00B0F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0289">
            <a:off x="8524306" y="997035"/>
            <a:ext cx="770629" cy="6083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41" y="777922"/>
            <a:ext cx="662858" cy="523309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 별 매출 예상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895160"/>
              </p:ext>
            </p:extLst>
          </p:nvPr>
        </p:nvGraphicFramePr>
        <p:xfrm>
          <a:off x="614412" y="1851672"/>
          <a:ext cx="10963177" cy="3522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0795">
                  <a:extLst>
                    <a:ext uri="{9D8B030D-6E8A-4147-A177-3AD203B41FA5}">
                      <a16:colId xmlns="" xmlns:a16="http://schemas.microsoft.com/office/drawing/2014/main" val="182856636"/>
                    </a:ext>
                  </a:extLst>
                </a:gridCol>
                <a:gridCol w="1370397">
                  <a:extLst>
                    <a:ext uri="{9D8B030D-6E8A-4147-A177-3AD203B41FA5}">
                      <a16:colId xmlns="" xmlns:a16="http://schemas.microsoft.com/office/drawing/2014/main" val="717214232"/>
                    </a:ext>
                  </a:extLst>
                </a:gridCol>
                <a:gridCol w="1370397">
                  <a:extLst>
                    <a:ext uri="{9D8B030D-6E8A-4147-A177-3AD203B41FA5}">
                      <a16:colId xmlns="" xmlns:a16="http://schemas.microsoft.com/office/drawing/2014/main" val="36446989"/>
                    </a:ext>
                  </a:extLst>
                </a:gridCol>
                <a:gridCol w="1370397">
                  <a:extLst>
                    <a:ext uri="{9D8B030D-6E8A-4147-A177-3AD203B41FA5}">
                      <a16:colId xmlns="" xmlns:a16="http://schemas.microsoft.com/office/drawing/2014/main" val="1381282048"/>
                    </a:ext>
                  </a:extLst>
                </a:gridCol>
                <a:gridCol w="1370397">
                  <a:extLst>
                    <a:ext uri="{9D8B030D-6E8A-4147-A177-3AD203B41FA5}">
                      <a16:colId xmlns="" xmlns:a16="http://schemas.microsoft.com/office/drawing/2014/main" val="4039136417"/>
                    </a:ext>
                  </a:extLst>
                </a:gridCol>
                <a:gridCol w="1370397">
                  <a:extLst>
                    <a:ext uri="{9D8B030D-6E8A-4147-A177-3AD203B41FA5}">
                      <a16:colId xmlns="" xmlns:a16="http://schemas.microsoft.com/office/drawing/2014/main" val="1923624927"/>
                    </a:ext>
                  </a:extLst>
                </a:gridCol>
                <a:gridCol w="1370397">
                  <a:extLst>
                    <a:ext uri="{9D8B030D-6E8A-4147-A177-3AD203B41FA5}">
                      <a16:colId xmlns="" xmlns:a16="http://schemas.microsoft.com/office/drawing/2014/main" val="975971310"/>
                    </a:ext>
                  </a:extLst>
                </a:gridCol>
              </a:tblGrid>
              <a:tr h="3409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ko-KR" altLang="en-US" sz="23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단위 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만원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72790188"/>
                  </a:ext>
                </a:extLst>
              </a:tr>
              <a:tr h="4234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24101331"/>
                  </a:ext>
                </a:extLst>
              </a:tr>
              <a:tr h="4596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8836098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인건비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81312935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임대료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12575860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경비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10,000</a:t>
                      </a:r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84128214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매출액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105,000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115,500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4746379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손익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▼35,500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▼27,050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02171840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614409" y="5589240"/>
            <a:ext cx="10963182" cy="8446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77873" y="5675494"/>
            <a:ext cx="9036255" cy="633826"/>
            <a:chOff x="1524241" y="5675494"/>
            <a:chExt cx="9036255" cy="633826"/>
          </a:xfrm>
        </p:grpSpPr>
        <p:sp>
          <p:nvSpPr>
            <p:cNvPr id="64" name="TextBox 63"/>
            <p:cNvSpPr txBox="1"/>
            <p:nvPr/>
          </p:nvSpPr>
          <p:spPr>
            <a:xfrm>
              <a:off x="1524241" y="5675494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산출 기준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1" name="부제목 2"/>
            <p:cNvSpPr txBox="1">
              <a:spLocks/>
            </p:cNvSpPr>
            <p:nvPr/>
          </p:nvSpPr>
          <p:spPr>
            <a:xfrm>
              <a:off x="2694333" y="5697120"/>
              <a:ext cx="7866163" cy="612200"/>
            </a:xfrm>
            <a:prstGeom prst="rect">
              <a:avLst/>
            </a:prstGeom>
            <a:no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 인당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임대료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지역별 편차 고려 평균치 반영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경비  각 공유사무실 운영비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매출액은 이사건수의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기준으로 전월 대비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반영 그 이후 일정치 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01532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65752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225970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233786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483328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9" name="부제목 2"/>
          <p:cNvSpPr txBox="1">
            <a:spLocks/>
          </p:cNvSpPr>
          <p:nvPr/>
        </p:nvSpPr>
        <p:spPr>
          <a:xfrm>
            <a:off x="6758955" y="3778330"/>
            <a:ext cx="4677975" cy="229266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 업체들의  매물 검색 정보 한계 노출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서비스 시장 의 혁신을 바라는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정부의 공인 중개 전용 전자 계약 플랫폼의 사업 부진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정보화의 발달로 부동산 정책의 수립 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개선과 확충으로 공감대 형성</a:t>
            </a: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요인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10700" y="2261930"/>
            <a:ext cx="149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환경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865015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정책적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55440" y="3778330"/>
            <a:ext cx="4263022" cy="208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공인중개사 양산으로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 심화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성장의 따른 지역 별 물건 별 불안전한 시장 형성과 양극화 심화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변화를 위한 채질개선 필요 인식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혼족의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증가로 인한 주거 문화와 다양한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형성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투자의 대상이 주거 아파트에 집중된 부동산 시장의 심한 불균형 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141347" y="226193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41347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혁신적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32" y="2147107"/>
            <a:ext cx="1409395" cy="14093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40" y="2229973"/>
            <a:ext cx="1243662" cy="124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2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거래시장 변화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65752" y="1736812"/>
            <a:ext cx="11060496" cy="3621167"/>
            <a:chOff x="565752" y="1943559"/>
            <a:chExt cx="11060496" cy="3621167"/>
          </a:xfrm>
        </p:grpSpPr>
        <p:grpSp>
          <p:nvGrpSpPr>
            <p:cNvPr id="55" name="그룹 54"/>
            <p:cNvGrpSpPr/>
            <p:nvPr/>
          </p:nvGrpSpPr>
          <p:grpSpPr>
            <a:xfrm>
              <a:off x="565752" y="1943559"/>
              <a:ext cx="11060496" cy="3621167"/>
              <a:chOff x="614409" y="1950866"/>
              <a:chExt cx="11060496" cy="4483051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614409" y="1950866"/>
                <a:ext cx="5400278" cy="448305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6274627" y="1950866"/>
                <a:ext cx="5400278" cy="4483051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4" name="직사각형 63"/>
            <p:cNvSpPr/>
            <p:nvPr/>
          </p:nvSpPr>
          <p:spPr>
            <a:xfrm>
              <a:off x="6478894" y="2114361"/>
              <a:ext cx="1474886" cy="147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4456" y="2588142"/>
              <a:ext cx="3288961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고정적 정책 실현</a:t>
              </a:r>
              <a:endPara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1434537" y="2261930"/>
              <a:ext cx="256888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sz="1800" dirty="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정부</a:t>
              </a:r>
              <a:r>
                <a:rPr lang="en-US" altLang="ko-KR" sz="1800" dirty="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24</a:t>
              </a:r>
              <a:endParaRPr lang="ko-KR" altLang="ko-KR" sz="1800" dirty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47970" y="2577609"/>
              <a:ext cx="1383250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고도화 개발 진행</a:t>
              </a:r>
              <a:endPara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8141347" y="2261930"/>
              <a:ext cx="10509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직방</a:t>
              </a:r>
              <a:r>
                <a:rPr lang="en-US" altLang="ko-KR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</a:t>
              </a:r>
              <a:r>
                <a:rPr lang="ko-KR" altLang="en-US" sz="1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다방</a:t>
              </a:r>
              <a:endParaRPr lang="en-US" altLang="ko-KR" sz="1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8" name="부제목 2"/>
            <p:cNvSpPr txBox="1">
              <a:spLocks/>
            </p:cNvSpPr>
            <p:nvPr/>
          </p:nvSpPr>
          <p:spPr>
            <a:xfrm>
              <a:off x="714456" y="3082302"/>
              <a:ext cx="3181180" cy="2146897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 중개사용으로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상용화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공인인증서의 사용불편으로 인한 시장 진입 실패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시장에서의 마케팅 부족으로 인한 이용률 저조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r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공사  및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SH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공사 등 공영 주택 시장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활성화 노력 중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>
                <a:lnSpc>
                  <a:spcPct val="120000"/>
                </a:lnSpc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부제목 2"/>
            <p:cNvSpPr txBox="1">
              <a:spLocks/>
            </p:cNvSpPr>
            <p:nvPr/>
          </p:nvSpPr>
          <p:spPr>
            <a:xfrm>
              <a:off x="8285363" y="3105214"/>
              <a:ext cx="3283245" cy="234239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2020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하반기 전 월세 거래용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어플리케이션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상용화 도전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보안시스템은 지문인식만 가능함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간편인증으로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대체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노력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카카오 또는 토스 등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 algn="l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매수자 와의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전자결제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상용화 추진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273" y="2221502"/>
              <a:ext cx="1783913" cy="1260604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449" y="2205830"/>
              <a:ext cx="1312186" cy="1299116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565752" y="5528781"/>
            <a:ext cx="11060496" cy="110457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 Box 8"/>
          <p:cNvSpPr txBox="1">
            <a:spLocks noChangeArrowheads="1"/>
          </p:cNvSpPr>
          <p:nvPr/>
        </p:nvSpPr>
        <p:spPr bwMode="auto">
          <a:xfrm>
            <a:off x="2350862" y="5673658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pPr algn="l"/>
            <a:r>
              <a:rPr lang="ko-KR" altLang="en-US" sz="18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스타업체 </a:t>
            </a:r>
            <a:r>
              <a:rPr lang="ko-KR" altLang="en-US" sz="1800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의견</a:t>
            </a:r>
            <a:endParaRPr lang="ko-KR" altLang="ko-KR" sz="1800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43508" y="5769260"/>
            <a:ext cx="5397631" cy="748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정형화된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물건만 가능하여 한계 예상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아파트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도시생활주택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중개사의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개입으로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효율성 저하가 예상되고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고비용에 대한 반감으로 외면 가능성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</a:t>
            </a:r>
            <a:endParaRPr lang="ko-KR" altLang="en-US" sz="1200" u="sng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2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22994" y="4273199"/>
            <a:ext cx="10753602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252295" y="1932188"/>
            <a:ext cx="5224301" cy="21631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715405" y="1932188"/>
            <a:ext cx="5228150" cy="21647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1772253" y="2759579"/>
            <a:ext cx="4396086" cy="6873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비용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 기업 이미지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원룸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소형주택 거래로 특화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 지역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개지점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62835" y="2759579"/>
            <a:ext cx="4746177" cy="103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직거래지원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보증금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 및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등기부확인서비스  특화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타켓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20-30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세대  위주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공유하우스 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4" y="1336034"/>
            <a:ext cx="2095653" cy="2095653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47" y="1932188"/>
            <a:ext cx="1808100" cy="121770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2" y="4176650"/>
            <a:ext cx="1400255" cy="1386309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23" y="4335142"/>
            <a:ext cx="2038212" cy="106932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20" y="4382168"/>
            <a:ext cx="975273" cy="9752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94007" y="4834159"/>
            <a:ext cx="35237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매물 검색 서비스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이용 서비스 범위 강화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기업가치 상승 중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유니콘을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향한 발 돋음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883492" y="4834159"/>
            <a:ext cx="3397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8,000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중개사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O2O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제휴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분야의 필요 정책 실행 모색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벤처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캐피탈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투자 유치 활발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588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225970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483328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부제목 2"/>
          <p:cNvSpPr txBox="1">
            <a:spLocks/>
          </p:cNvSpPr>
          <p:nvPr/>
        </p:nvSpPr>
        <p:spPr>
          <a:xfrm>
            <a:off x="6602601" y="4149080"/>
            <a:ext cx="4677975" cy="144080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거래 시장이 플랫폼 시장으로 점진적 이동 함에 따라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 반발이 예상되나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통한 합법적 시장 질서 확립이 가능하고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공인중개사를 유도하여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창출 가능함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41347" y="2261930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공인중개사 </a:t>
            </a:r>
            <a:r>
              <a:rPr lang="ko-KR" altLang="en-US" b="1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반발 예상</a:t>
            </a:r>
            <a:endParaRPr lang="ko-KR" altLang="en-US" b="1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65752" y="1943559"/>
            <a:ext cx="5400278" cy="448305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1535986" y="2299227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ko-KR" altLang="en-US" sz="1800" dirty="0" smtClean="0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스타업체 </a:t>
            </a:r>
            <a:r>
              <a:rPr lang="ko-KR" altLang="en-US" sz="1800" dirty="0" smtClean="0">
                <a:solidFill>
                  <a:srgbClr val="92D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 의견</a:t>
            </a:r>
            <a:endParaRPr lang="ko-KR" altLang="ko-KR" sz="1800" dirty="0">
              <a:solidFill>
                <a:srgbClr val="92D05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233786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98" y="2229973"/>
            <a:ext cx="1243662" cy="12436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61" y="2275694"/>
            <a:ext cx="1152220" cy="1152220"/>
          </a:xfrm>
          <a:prstGeom prst="rect">
            <a:avLst/>
          </a:prstGeom>
        </p:spPr>
      </p:pic>
      <p:sp>
        <p:nvSpPr>
          <p:cNvPr id="62" name="부제목 2"/>
          <p:cNvSpPr txBox="1">
            <a:spLocks/>
          </p:cNvSpPr>
          <p:nvPr/>
        </p:nvSpPr>
        <p:spPr>
          <a:xfrm>
            <a:off x="703920" y="4149080"/>
            <a:ext cx="4888024" cy="1153940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선도하는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스타트업체들은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대부분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매물소개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틈새시장 공략 중개거래에 한정됨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r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호갱노노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외부투자로 신 사업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제한적 전자계약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고려 중이나 경쟁 외로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9222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65237" y="2126507"/>
            <a:ext cx="4117154" cy="4117154"/>
            <a:chOff x="265237" y="2171596"/>
            <a:chExt cx="4117154" cy="4117154"/>
          </a:xfrm>
        </p:grpSpPr>
        <p:sp>
          <p:nvSpPr>
            <p:cNvPr id="62" name="타원 6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036" y="3058395"/>
              <a:ext cx="2343556" cy="2343556"/>
            </a:xfrm>
            <a:prstGeom prst="rect">
              <a:avLst/>
            </a:prstGeom>
          </p:spPr>
        </p:pic>
      </p:grpSp>
      <p:sp>
        <p:nvSpPr>
          <p:cNvPr id="64" name="오른쪽 화살표 63"/>
          <p:cNvSpPr/>
          <p:nvPr/>
        </p:nvSpPr>
        <p:spPr>
          <a:xfrm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408250" y="1846722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408250" y="3035516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408250" y="4224310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600056" y="1954018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600056" y="4344667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6600056" y="4331606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08250" y="5413103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6600055" y="5520399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84" y="2080046"/>
            <a:ext cx="643695" cy="643695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538" y="4452149"/>
            <a:ext cx="680786" cy="680786"/>
          </a:xfrm>
          <a:prstGeom prst="rect">
            <a:avLst/>
          </a:prstGeom>
        </p:spPr>
      </p:pic>
      <p:sp>
        <p:nvSpPr>
          <p:cNvPr id="87" name="타원 86"/>
          <p:cNvSpPr/>
          <p:nvPr/>
        </p:nvSpPr>
        <p:spPr>
          <a:xfrm>
            <a:off x="6600054" y="3142811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350" y="3290107"/>
            <a:ext cx="601159" cy="60115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345" y="5617689"/>
            <a:ext cx="701171" cy="701171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8040216" y="2204864"/>
            <a:ext cx="360040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정보화를 토대로 한 앞선 보안체계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고효율화를 위한 정보 기술의 진화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 AR, VR, 3D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Text Box 8"/>
          <p:cNvSpPr txBox="1">
            <a:spLocks noChangeArrowheads="1"/>
          </p:cNvSpPr>
          <p:nvPr/>
        </p:nvSpPr>
        <p:spPr bwMode="auto">
          <a:xfrm>
            <a:off x="7801941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093762" y="3410416"/>
            <a:ext cx="333083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저변 확대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시공간을 이용한 시장진입 수월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 책임으로 사회적 신뢰 확보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 Box 8"/>
          <p:cNvSpPr txBox="1">
            <a:spLocks noChangeArrowheads="1"/>
          </p:cNvSpPr>
          <p:nvPr/>
        </p:nvSpPr>
        <p:spPr bwMode="auto">
          <a:xfrm>
            <a:off x="7799274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시장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 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933425" y="4581128"/>
            <a:ext cx="3563175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 공인중개사 활용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사업자를 플랫폼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유입함으로써 시장창출 확장가능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마케팅을 활용한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활용자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점진적 확대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 Box 8"/>
          <p:cNvSpPr txBox="1">
            <a:spLocks noChangeArrowheads="1"/>
          </p:cNvSpPr>
          <p:nvPr/>
        </p:nvSpPr>
        <p:spPr bwMode="auto">
          <a:xfrm>
            <a:off x="7812395" y="4267483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인프라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</a:t>
            </a:r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유치 개요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793782" y="5845915"/>
            <a:ext cx="360040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부동산에 대한 계약을 넘어 사전기획부터 마무리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자산관리서비스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컨설팅서비스 등 부동산 관련 솔루션을 전문가와 함께 제공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7793782" y="5474103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부동산시장 선도</a:t>
            </a:r>
            <a:endParaRPr lang="ko-KR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4107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65237" y="2126507"/>
            <a:ext cx="4117154" cy="4117154"/>
            <a:chOff x="265237" y="2171596"/>
            <a:chExt cx="4117154" cy="4117154"/>
          </a:xfrm>
        </p:grpSpPr>
        <p:sp>
          <p:nvSpPr>
            <p:cNvPr id="62" name="타원 6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036" y="3058395"/>
              <a:ext cx="2343556" cy="2343556"/>
            </a:xfrm>
            <a:prstGeom prst="rect">
              <a:avLst/>
            </a:prstGeom>
          </p:spPr>
        </p:pic>
      </p:grpSp>
      <p:sp>
        <p:nvSpPr>
          <p:cNvPr id="64" name="오른쪽 화살표 63"/>
          <p:cNvSpPr/>
          <p:nvPr/>
        </p:nvSpPr>
        <p:spPr>
          <a:xfrm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408250" y="1846722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408250" y="3035516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6408250" y="4224310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600056" y="1954018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6600056" y="4344667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6600056" y="4331606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08250" y="5413103"/>
            <a:ext cx="5400278" cy="111034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6600055" y="5520399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84" y="2080046"/>
            <a:ext cx="643695" cy="643695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538" y="4452149"/>
            <a:ext cx="680786" cy="680786"/>
          </a:xfrm>
          <a:prstGeom prst="rect">
            <a:avLst/>
          </a:prstGeom>
        </p:spPr>
      </p:pic>
      <p:sp>
        <p:nvSpPr>
          <p:cNvPr id="87" name="타원 86"/>
          <p:cNvSpPr/>
          <p:nvPr/>
        </p:nvSpPr>
        <p:spPr>
          <a:xfrm>
            <a:off x="6600054" y="3142811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350" y="3290107"/>
            <a:ext cx="601159" cy="60115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345" y="5617689"/>
            <a:ext cx="701171" cy="701171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8040216" y="2204864"/>
            <a:ext cx="360040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정보화를 토대로 한 앞선 보안체계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고효율화를 위한 정보 기술의 진화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 AR, VR, 3D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Text Box 8"/>
          <p:cNvSpPr txBox="1">
            <a:spLocks noChangeArrowheads="1"/>
          </p:cNvSpPr>
          <p:nvPr/>
        </p:nvSpPr>
        <p:spPr bwMode="auto">
          <a:xfrm>
            <a:off x="7801941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093762" y="3410416"/>
            <a:ext cx="333083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저변 확대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시공간을 이용한 시장진입 수월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 책임으로 사회적 신뢰 확보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 Box 8"/>
          <p:cNvSpPr txBox="1">
            <a:spLocks noChangeArrowheads="1"/>
          </p:cNvSpPr>
          <p:nvPr/>
        </p:nvSpPr>
        <p:spPr bwMode="auto">
          <a:xfrm>
            <a:off x="7799274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시장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 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933425" y="4581128"/>
            <a:ext cx="3563175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 공인중개사 활용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사업자를 플랫폼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유입함으로써 시장창출 확장가능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마케팅을 활용한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활용자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점진적 확대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 Box 8"/>
          <p:cNvSpPr txBox="1">
            <a:spLocks noChangeArrowheads="1"/>
          </p:cNvSpPr>
          <p:nvPr/>
        </p:nvSpPr>
        <p:spPr bwMode="auto">
          <a:xfrm>
            <a:off x="7812395" y="4267483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인프라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793782" y="5845915"/>
            <a:ext cx="360040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부동산에 대한 계약을 넘어 사전기획부터 마무리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자산관리서비스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컨설팅서비스 등 부동산 관련 솔루션을 전문가와 함께 제공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7793782" y="5474103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부동산시장 선도</a:t>
            </a:r>
            <a:endParaRPr lang="ko-KR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</a:t>
            </a:r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 요소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1322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9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</a:t>
            </a:r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 요소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65237" y="2126507"/>
            <a:ext cx="4117154" cy="4117154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36" y="3013306"/>
            <a:ext cx="2343556" cy="2343556"/>
          </a:xfrm>
          <a:prstGeom prst="rect">
            <a:avLst/>
          </a:prstGeom>
        </p:spPr>
      </p:pic>
      <p:sp>
        <p:nvSpPr>
          <p:cNvPr id="29" name="오른쪽 화살표 28"/>
          <p:cNvSpPr/>
          <p:nvPr/>
        </p:nvSpPr>
        <p:spPr>
          <a:xfrm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417726" y="1895094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6398775" y="3504944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398775" y="5114794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7967434" y="206159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시장 </a:t>
            </a:r>
            <a:r>
              <a:rPr lang="ko-KR" altLang="en-US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경쟁력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확보</a:t>
            </a:r>
            <a:endParaRPr lang="ko-KR" altLang="en-US" b="1" dirty="0">
              <a:solidFill>
                <a:srgbClr val="2ABDF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400256" y="2565652"/>
            <a:ext cx="303585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 프로그램 개발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사업관련 서비스 확충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67434" y="367144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기업가치 </a:t>
            </a:r>
            <a:r>
              <a:rPr lang="ko-KR" altLang="en-US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향상</a:t>
            </a:r>
            <a:endParaRPr lang="ko-KR" altLang="en-US" b="1" dirty="0">
              <a:solidFill>
                <a:srgbClr val="2ABDF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400256" y="4175502"/>
            <a:ext cx="303585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선도 기술 확보 노력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지적 재산권 강화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선제적 시장 진입으로 부동산 시장 독점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967434" y="5211600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2ABDF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 경쟁력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확보</a:t>
            </a:r>
            <a:endParaRPr lang="ko-KR" altLang="en-US" b="1" dirty="0">
              <a:solidFill>
                <a:srgbClr val="2ABDF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400256" y="5639604"/>
            <a:ext cx="328524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선도하는 안정적인 보안체계 확립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 AR,VR,3D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모델링을 활용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 고효율화 시스템으로 진입장벽 타파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797034" y="2071680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6797034" y="5291380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983" y="2234629"/>
            <a:ext cx="681210" cy="68121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6797034" y="3681530"/>
            <a:ext cx="1007109" cy="1007109"/>
            <a:chOff x="6797034" y="3681530"/>
            <a:chExt cx="1007109" cy="1007109"/>
          </a:xfrm>
        </p:grpSpPr>
        <p:sp>
          <p:nvSpPr>
            <p:cNvPr id="72" name="타원 71"/>
            <p:cNvSpPr/>
            <p:nvPr/>
          </p:nvSpPr>
          <p:spPr>
            <a:xfrm>
              <a:off x="6797034" y="3681530"/>
              <a:ext cx="1007109" cy="1007109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3448" y="3837944"/>
              <a:ext cx="694280" cy="694280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035" y="5412381"/>
            <a:ext cx="765107" cy="76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822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265237" y="2126507"/>
            <a:ext cx="4117154" cy="4117154"/>
            <a:chOff x="265237" y="2171596"/>
            <a:chExt cx="4117154" cy="4117154"/>
          </a:xfrm>
        </p:grpSpPr>
        <p:sp>
          <p:nvSpPr>
            <p:cNvPr id="62" name="타원 6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036" y="3058395"/>
              <a:ext cx="2343556" cy="2343556"/>
            </a:xfrm>
            <a:prstGeom prst="rect">
              <a:avLst/>
            </a:prstGeom>
          </p:spPr>
        </p:pic>
      </p:grpSp>
      <p:sp>
        <p:nvSpPr>
          <p:cNvPr id="64" name="오른쪽 화살표 63"/>
          <p:cNvSpPr/>
          <p:nvPr/>
        </p:nvSpPr>
        <p:spPr>
          <a:xfrm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6408250" y="1846722"/>
            <a:ext cx="5400278" cy="4676724"/>
            <a:chOff x="6408250" y="1844824"/>
            <a:chExt cx="5400278" cy="4676724"/>
          </a:xfrm>
        </p:grpSpPr>
        <p:sp>
          <p:nvSpPr>
            <p:cNvPr id="65" name="직사각형 64"/>
            <p:cNvSpPr/>
            <p:nvPr/>
          </p:nvSpPr>
          <p:spPr>
            <a:xfrm>
              <a:off x="6408250" y="1844824"/>
              <a:ext cx="5400278" cy="111034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6408250" y="3033618"/>
              <a:ext cx="5400278" cy="111034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6408250" y="4222412"/>
              <a:ext cx="5400278" cy="111034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6600056" y="1952120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6600056" y="3140914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6600056" y="4329708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6408250" y="5411205"/>
              <a:ext cx="5400278" cy="1110343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/>
            <p:cNvSpPr/>
            <p:nvPr/>
          </p:nvSpPr>
          <p:spPr>
            <a:xfrm>
              <a:off x="6600055" y="5518501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</a:t>
            </a:r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유치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2483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그룹 124"/>
          <p:cNvGrpSpPr/>
          <p:nvPr/>
        </p:nvGrpSpPr>
        <p:grpSpPr>
          <a:xfrm>
            <a:off x="1343472" y="1972804"/>
            <a:ext cx="9375993" cy="4395557"/>
            <a:chOff x="2552655" y="1972804"/>
            <a:chExt cx="7215753" cy="4395557"/>
          </a:xfrm>
        </p:grpSpPr>
        <p:cxnSp>
          <p:nvCxnSpPr>
            <p:cNvPr id="103" name="직선 연결선 102"/>
            <p:cNvCxnSpPr/>
            <p:nvPr/>
          </p:nvCxnSpPr>
          <p:spPr>
            <a:xfrm flipV="1">
              <a:off x="2567608" y="1982347"/>
              <a:ext cx="7200800" cy="649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8205217" y="1998384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9768407" y="1988840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H="1">
              <a:off x="3955133" y="1972804"/>
              <a:ext cx="6075" cy="43204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2567608" y="6309320"/>
              <a:ext cx="7200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2552655" y="2363918"/>
              <a:ext cx="721575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2552655" y="1982347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002521" y="2061260"/>
              <a:ext cx="566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항   목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724152" y="2057163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         역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694195" y="2043936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    액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005368" y="2398043"/>
              <a:ext cx="944489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외주 용역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지급수수료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특허비용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기계 장치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임대보증금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인테리어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합계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279994" y="2355039"/>
              <a:ext cx="2475358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연구개발인력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3500X10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 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시험인증비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및 </a:t>
              </a: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대관청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허가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보험료 등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무형자산 취득 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장비구입 및 소모품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임대보증금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인테리어 및 집기 일체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준비금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68208" y="2355039"/>
              <a:ext cx="1249517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270,000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6588" y="1722346"/>
            <a:ext cx="790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964240"/>
              </p:ext>
            </p:extLst>
          </p:nvPr>
        </p:nvGraphicFramePr>
        <p:xfrm>
          <a:off x="1934313" y="1789273"/>
          <a:ext cx="8323374" cy="4791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9370">
                  <a:extLst>
                    <a:ext uri="{9D8B030D-6E8A-4147-A177-3AD203B41FA5}">
                      <a16:colId xmlns:a16="http://schemas.microsoft.com/office/drawing/2014/main" xmlns="" val="3959831142"/>
                    </a:ext>
                  </a:extLst>
                </a:gridCol>
                <a:gridCol w="5270458">
                  <a:extLst>
                    <a:ext uri="{9D8B030D-6E8A-4147-A177-3AD203B41FA5}">
                      <a16:colId xmlns:a16="http://schemas.microsoft.com/office/drawing/2014/main" xmlns="" val="3021087703"/>
                    </a:ext>
                  </a:extLst>
                </a:gridCol>
                <a:gridCol w="1693546">
                  <a:extLst>
                    <a:ext uri="{9D8B030D-6E8A-4147-A177-3AD203B41FA5}">
                      <a16:colId xmlns:a16="http://schemas.microsoft.com/office/drawing/2014/main" xmlns="" val="121289779"/>
                    </a:ext>
                  </a:extLst>
                </a:gridCol>
              </a:tblGrid>
              <a:tr h="204120">
                <a:tc gridSpan="3">
                  <a:txBody>
                    <a:bodyPr/>
                    <a:lstStyle/>
                    <a:p>
                      <a:pPr algn="r" latinLnBrk="1"/>
                      <a:r>
                        <a:rPr lang="ko-KR" altLang="en-US" sz="800" dirty="0" smtClean="0"/>
                        <a:t>단위 </a:t>
                      </a:r>
                      <a:r>
                        <a:rPr lang="en-US" altLang="ko-KR" sz="800" dirty="0" smtClean="0"/>
                        <a:t>: </a:t>
                      </a:r>
                      <a:r>
                        <a:rPr lang="ko-KR" altLang="en-US" sz="800" dirty="0" smtClean="0"/>
                        <a:t>만원</a:t>
                      </a:r>
                      <a:endParaRPr lang="ko-KR" altLang="en-US" sz="800" dirty="0"/>
                    </a:p>
                  </a:txBody>
                  <a:tcPr marL="74364" marR="74364" marT="37182" marB="3718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70557415"/>
                  </a:ext>
                </a:extLst>
              </a:tr>
              <a:tr h="297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항목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내역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금액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6213243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인건비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연구개발 인력 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3500X10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명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5045310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외주 </a:t>
                      </a:r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용역비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프로그램 제작비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485852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재료비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프로그램 제작 재료비 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8011698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지급수수료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시험인증비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및 </a:t>
                      </a: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대관청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허가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보험료 등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69194159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특허비용</a:t>
                      </a:r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무형자산 취득 수수료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5659361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기계 </a:t>
                      </a:r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장치비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장비구입 및 소모품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18485043"/>
                  </a:ext>
                </a:extLst>
              </a:tr>
              <a:tr h="5205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임대 보증금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임대보증금 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개소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80,000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13348803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인테리어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인테리어 및 집기 일체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67569654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마케팅비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공유오피스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준비금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88333899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기타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제비용 및 여비 교통비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78320146"/>
                  </a:ext>
                </a:extLst>
              </a:tr>
              <a:tr h="37695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 smtClean="0">
                          <a:solidFill>
                            <a:srgbClr val="2ABDF2"/>
                          </a:solidFill>
                        </a:rPr>
                        <a:t>합계</a:t>
                      </a:r>
                      <a:endParaRPr lang="ko-KR" altLang="en-US" sz="1400" b="1" dirty="0">
                        <a:solidFill>
                          <a:srgbClr val="2ABDF2"/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제비용 및 여비 교통비</a:t>
                      </a:r>
                      <a:endParaRPr lang="en-US" altLang="ko-KR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rgbClr val="2ABDF2"/>
                          </a:solidFill>
                        </a:rPr>
                        <a:t>270,000</a:t>
                      </a:r>
                    </a:p>
                  </a:txBody>
                  <a:tcPr marL="74364" marR="74364" marT="37182" marB="371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7298163"/>
                  </a:ext>
                </a:extLst>
              </a:tr>
            </a:tbl>
          </a:graphicData>
        </a:graphic>
      </p:graphicFrame>
      <p:sp>
        <p:nvSpPr>
          <p:cNvPr id="25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자금 소요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3125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087565" y="3409628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6190414" y="3433021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2085231" y="5093113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/>
          <p:cNvSpPr/>
          <p:nvPr/>
        </p:nvSpPr>
        <p:spPr>
          <a:xfrm>
            <a:off x="6190414" y="5093113"/>
            <a:ext cx="3916355" cy="1508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개요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87565" y="3536423"/>
            <a:ext cx="25442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플랫폼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190414" y="3559816"/>
            <a:ext cx="33169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 오피스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085231" y="5219908"/>
            <a:ext cx="27158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190414" y="5219908"/>
            <a:ext cx="2007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서비스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18568" y="3873967"/>
            <a:ext cx="2669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만나지 않고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플랫폼을 통하여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확인부터 계약까지 논스톱으로 진행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위와 같이 짧은 설명을 넣어주세요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418568" y="5610762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505871" y="3873967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505871" y="557044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00B0F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713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회수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65237" y="2126507"/>
            <a:ext cx="4117154" cy="4117154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36" y="3013306"/>
            <a:ext cx="2343556" cy="2343556"/>
          </a:xfrm>
          <a:prstGeom prst="rect">
            <a:avLst/>
          </a:prstGeom>
        </p:spPr>
      </p:pic>
      <p:sp>
        <p:nvSpPr>
          <p:cNvPr id="42" name="오른쪽 화살표 41"/>
          <p:cNvSpPr/>
          <p:nvPr/>
        </p:nvSpPr>
        <p:spPr>
          <a:xfrm rot="10800000">
            <a:off x="4728883" y="3866011"/>
            <a:ext cx="1288335" cy="638147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417726" y="1895094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398775" y="3504944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398775" y="5114794"/>
            <a:ext cx="5400278" cy="1360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6797034" y="2071680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6797034" y="5291380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6797034" y="3681530"/>
            <a:ext cx="1007109" cy="1007109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994414" y="2068700"/>
            <a:ext cx="3633319" cy="987198"/>
            <a:chOff x="7994414" y="2068700"/>
            <a:chExt cx="3633319" cy="987198"/>
          </a:xfrm>
        </p:grpSpPr>
        <p:sp>
          <p:nvSpPr>
            <p:cNvPr id="59" name="Text Box 8"/>
            <p:cNvSpPr txBox="1">
              <a:spLocks noChangeArrowheads="1"/>
            </p:cNvSpPr>
            <p:nvPr/>
          </p:nvSpPr>
          <p:spPr bwMode="auto">
            <a:xfrm>
              <a:off x="7994414" y="2068700"/>
              <a:ext cx="30933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4414" y="2532678"/>
              <a:ext cx="3633319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법인주식 지분 제공 및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현금 흐름에 의한 분할 변제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이자율 포함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994414" y="3708292"/>
            <a:ext cx="3675188" cy="1008613"/>
            <a:chOff x="8149953" y="3708292"/>
            <a:chExt cx="3675188" cy="1008613"/>
          </a:xfrm>
        </p:grpSpPr>
        <p:sp>
          <p:nvSpPr>
            <p:cNvPr id="61" name="Text Box 8"/>
            <p:cNvSpPr txBox="1">
              <a:spLocks noChangeArrowheads="1"/>
            </p:cNvSpPr>
            <p:nvPr/>
          </p:nvSpPr>
          <p:spPr bwMode="auto">
            <a:xfrm>
              <a:off x="8149953" y="3708292"/>
              <a:ext cx="3093309" cy="36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벤처캐피탈</a:t>
              </a:r>
              <a:endParaRPr lang="en-US" altLang="ko-KR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149953" y="4193685"/>
              <a:ext cx="367518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상환 전환 우선주 발행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의결권 없는 주식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옵션 부여 안전 자산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994414" y="5244782"/>
            <a:ext cx="3695269" cy="987198"/>
            <a:chOff x="8149953" y="5244782"/>
            <a:chExt cx="3695269" cy="987198"/>
          </a:xfrm>
        </p:grpSpPr>
        <p:sp>
          <p:nvSpPr>
            <p:cNvPr id="63" name="Text Box 8"/>
            <p:cNvSpPr txBox="1">
              <a:spLocks noChangeArrowheads="1"/>
            </p:cNvSpPr>
            <p:nvPr/>
          </p:nvSpPr>
          <p:spPr bwMode="auto">
            <a:xfrm>
              <a:off x="8149953" y="5244782"/>
              <a:ext cx="309331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자산운용사</a:t>
              </a:r>
              <a:endParaRPr lang="en-US" altLang="ko-KR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149953" y="5708760"/>
              <a:ext cx="3695269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특례 상장을 통한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투자금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출구 전략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재무적 투자로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91" y="2175337"/>
            <a:ext cx="799795" cy="7997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324" y="5451670"/>
            <a:ext cx="686528" cy="6865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195" y="3840691"/>
            <a:ext cx="688787" cy="68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369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ECE8D8F5-5266-4B9D-8927-A89FEA569D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32" y="1447475"/>
            <a:ext cx="4726001" cy="4898842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56031EAA-D8BB-4FA5-B03D-5E9A6A3C36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348880"/>
            <a:ext cx="4263962" cy="3406884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-3193032" y="307110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84720" y="1052736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613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2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텍스트 개체 틀 4"/>
          <p:cNvSpPr txBox="1">
            <a:spLocks/>
          </p:cNvSpPr>
          <p:nvPr/>
        </p:nvSpPr>
        <p:spPr>
          <a:xfrm>
            <a:off x="231973" y="1052736"/>
            <a:ext cx="1831579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693956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3693956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155040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917506" y="5837442"/>
            <a:ext cx="1567034" cy="396673"/>
            <a:chOff x="3197294" y="5847901"/>
            <a:chExt cx="1567034" cy="396673"/>
          </a:xfrm>
          <a:solidFill>
            <a:schemeClr val="bg1">
              <a:lumMod val="65000"/>
            </a:schemeClr>
          </a:solidFill>
        </p:grpSpPr>
        <p:sp>
          <p:nvSpPr>
            <p:cNvPr id="69" name="직사각형 68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3788011" y="3280913"/>
            <a:ext cx="18260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감성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817240" y="3925932"/>
            <a:ext cx="176756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브랜드 인지도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9273863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9273863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734947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9497413" y="5346707"/>
            <a:ext cx="1567034" cy="867401"/>
            <a:chOff x="7616342" y="5357166"/>
            <a:chExt cx="1567034" cy="867401"/>
          </a:xfrm>
        </p:grpSpPr>
        <p:sp>
          <p:nvSpPr>
            <p:cNvPr id="86" name="직사각형 85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Text Box 8"/>
          <p:cNvSpPr txBox="1">
            <a:spLocks noChangeArrowheads="1"/>
          </p:cNvSpPr>
          <p:nvPr/>
        </p:nvSpPr>
        <p:spPr bwMode="auto">
          <a:xfrm>
            <a:off x="9467488" y="3280913"/>
            <a:ext cx="16268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공감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658032" y="3925932"/>
            <a:ext cx="124579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사회적 기업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483909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483909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44993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07459" y="5600263"/>
            <a:ext cx="1567034" cy="626941"/>
            <a:chOff x="5355097" y="5610722"/>
            <a:chExt cx="1567034" cy="626941"/>
          </a:xfrm>
        </p:grpSpPr>
        <p:sp>
          <p:nvSpPr>
            <p:cNvPr id="77" name="직사각형 76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6787221" y="3280913"/>
            <a:ext cx="14075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상생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642239" y="3925932"/>
            <a:ext cx="169747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중개사와의 상생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04003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04003" y="1946711"/>
            <a:ext cx="2014135" cy="103978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365087" y="2156875"/>
            <a:ext cx="109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127553" y="6065677"/>
            <a:ext cx="1567034" cy="1684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932105" y="3925932"/>
            <a:ext cx="195793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2030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집중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5" name="Text Box 8"/>
          <p:cNvSpPr txBox="1">
            <a:spLocks noChangeArrowheads="1"/>
          </p:cNvSpPr>
          <p:nvPr/>
        </p:nvSpPr>
        <p:spPr bwMode="auto">
          <a:xfrm>
            <a:off x="997840" y="3280913"/>
            <a:ext cx="18264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간편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편리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안전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506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3693956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9273863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6483909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904003" y="1946711"/>
            <a:ext cx="2014135" cy="44767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2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텍스트 개체 틀 4"/>
          <p:cNvSpPr txBox="1">
            <a:spLocks/>
          </p:cNvSpPr>
          <p:nvPr/>
        </p:nvSpPr>
        <p:spPr>
          <a:xfrm>
            <a:off x="119336" y="1052736"/>
            <a:ext cx="226362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 마케팅 강화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70517" y="1946711"/>
            <a:ext cx="2092638" cy="4476747"/>
            <a:chOff x="1083420" y="1946711"/>
            <a:chExt cx="2092638" cy="4476747"/>
          </a:xfrm>
        </p:grpSpPr>
        <p:grpSp>
          <p:nvGrpSpPr>
            <p:cNvPr id="2" name="그룹 1"/>
            <p:cNvGrpSpPr/>
            <p:nvPr/>
          </p:nvGrpSpPr>
          <p:grpSpPr>
            <a:xfrm>
              <a:off x="1122672" y="1946711"/>
              <a:ext cx="2014135" cy="4476747"/>
              <a:chOff x="745748" y="1946711"/>
              <a:chExt cx="2014135" cy="4476747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745748" y="1946711"/>
                <a:ext cx="2014135" cy="4476747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745748" y="1946711"/>
                <a:ext cx="2014135" cy="1039782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206832" y="2156875"/>
                <a:ext cx="10919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000" b="1" dirty="0" smtClean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1 </a:t>
                </a:r>
                <a:r>
                  <a:rPr lang="en-US" altLang="ko-KR" sz="2000" b="1" dirty="0" smtClean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Step</a:t>
                </a:r>
                <a:endParaRPr lang="ko-KR" altLang="en-US" sz="2000" b="1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969298" y="6065677"/>
                <a:ext cx="1567034" cy="1684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1083420" y="3389715"/>
              <a:ext cx="209263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명확하고 쉬운 전달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315854" y="4261469"/>
              <a:ext cx="162777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명확한 목표 설정과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타겟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설정의 단순화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693956" y="1946711"/>
            <a:ext cx="2014135" cy="4476747"/>
            <a:chOff x="3582865" y="1946711"/>
            <a:chExt cx="2014135" cy="4476747"/>
          </a:xfrm>
        </p:grpSpPr>
        <p:sp>
          <p:nvSpPr>
            <p:cNvPr id="65" name="직사각형 64"/>
            <p:cNvSpPr/>
            <p:nvPr/>
          </p:nvSpPr>
          <p:spPr>
            <a:xfrm>
              <a:off x="3582865" y="1946711"/>
              <a:ext cx="2014135" cy="4476747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582865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043949" y="2156875"/>
              <a:ext cx="10919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3806415" y="5837442"/>
              <a:ext cx="1567034" cy="396673"/>
              <a:chOff x="3197294" y="5847901"/>
              <a:chExt cx="1567034" cy="396673"/>
            </a:xfrm>
            <a:solidFill>
              <a:schemeClr val="bg1">
                <a:lumMod val="65000"/>
              </a:schemeClr>
            </a:solidFill>
          </p:grpSpPr>
          <p:sp>
            <p:nvSpPr>
              <p:cNvPr id="69" name="직사각형 68"/>
              <p:cNvSpPr/>
              <p:nvPr/>
            </p:nvSpPr>
            <p:spPr>
              <a:xfrm>
                <a:off x="3197294" y="6076136"/>
                <a:ext cx="1567034" cy="1684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3197294" y="5847901"/>
                <a:ext cx="1567034" cy="1684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3699213" y="3389715"/>
              <a:ext cx="1781438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고객이 반응하는 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 lvl="0" algn="ctr">
                <a:defRPr/>
              </a:pPr>
              <a:r>
                <a:rPr lang="ko-KR" altLang="en-US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컨텐츠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777842" y="4261469"/>
              <a:ext cx="16241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 관심도 높은 정보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또는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컨텐츠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연계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475061" y="1946710"/>
            <a:ext cx="2014135" cy="4476747"/>
            <a:chOff x="6595002" y="1946711"/>
            <a:chExt cx="2014135" cy="4476747"/>
          </a:xfrm>
        </p:grpSpPr>
        <p:grpSp>
          <p:nvGrpSpPr>
            <p:cNvPr id="4" name="그룹 3"/>
            <p:cNvGrpSpPr/>
            <p:nvPr/>
          </p:nvGrpSpPr>
          <p:grpSpPr>
            <a:xfrm>
              <a:off x="6595002" y="1946711"/>
              <a:ext cx="2014135" cy="4476747"/>
              <a:chOff x="6235724" y="1946711"/>
              <a:chExt cx="2014135" cy="4476747"/>
            </a:xfrm>
          </p:grpSpPr>
          <p:sp>
            <p:nvSpPr>
              <p:cNvPr id="73" name="직사각형 72"/>
              <p:cNvSpPr/>
              <p:nvPr/>
            </p:nvSpPr>
            <p:spPr>
              <a:xfrm>
                <a:off x="6235724" y="1946711"/>
                <a:ext cx="2014135" cy="4476747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6235724" y="1946711"/>
                <a:ext cx="2014135" cy="1039782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6696808" y="2156875"/>
                <a:ext cx="10919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000" b="1" dirty="0" smtClean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3 </a:t>
                </a:r>
                <a:r>
                  <a:rPr lang="en-US" altLang="ko-KR" sz="2000" b="1" dirty="0" smtClean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Step</a:t>
                </a:r>
                <a:endParaRPr lang="ko-KR" altLang="en-US" sz="2000" b="1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grpSp>
            <p:nvGrpSpPr>
              <p:cNvPr id="76" name="그룹 75"/>
              <p:cNvGrpSpPr/>
              <p:nvPr/>
            </p:nvGrpSpPr>
            <p:grpSpPr>
              <a:xfrm>
                <a:off x="6459274" y="5600263"/>
                <a:ext cx="1567034" cy="626941"/>
                <a:chOff x="5355097" y="5610722"/>
                <a:chExt cx="1567034" cy="626941"/>
              </a:xfrm>
            </p:grpSpPr>
            <p:sp>
              <p:nvSpPr>
                <p:cNvPr id="77" name="직사각형 76"/>
                <p:cNvSpPr/>
                <p:nvPr/>
              </p:nvSpPr>
              <p:spPr>
                <a:xfrm>
                  <a:off x="5355097" y="6069225"/>
                  <a:ext cx="1567034" cy="16843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5355097" y="5839973"/>
                  <a:ext cx="1567034" cy="16843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5355097" y="5610722"/>
                  <a:ext cx="1567034" cy="16843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1" name="Text Box 8"/>
            <p:cNvSpPr txBox="1">
              <a:spLocks noChangeArrowheads="1"/>
            </p:cNvSpPr>
            <p:nvPr/>
          </p:nvSpPr>
          <p:spPr bwMode="auto">
            <a:xfrm>
              <a:off x="6844975" y="3389715"/>
              <a:ext cx="1514188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거시적 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 lvl="0" algn="ctr">
                <a:defRPr/>
              </a:pP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네트워크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활용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706387" y="4261469"/>
              <a:ext cx="1791364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포털 및 공유오피스를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활용한 노출 효과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273862" y="1946711"/>
            <a:ext cx="2014135" cy="4476747"/>
            <a:chOff x="9702395" y="1946711"/>
            <a:chExt cx="2014135" cy="4476747"/>
          </a:xfrm>
        </p:grpSpPr>
        <p:grpSp>
          <p:nvGrpSpPr>
            <p:cNvPr id="5" name="그룹 4"/>
            <p:cNvGrpSpPr/>
            <p:nvPr/>
          </p:nvGrpSpPr>
          <p:grpSpPr>
            <a:xfrm>
              <a:off x="9702395" y="1946711"/>
              <a:ext cx="2014135" cy="4476747"/>
              <a:chOff x="9115608" y="1946711"/>
              <a:chExt cx="2014135" cy="4476747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9115608" y="1946711"/>
                <a:ext cx="2014135" cy="4476747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9115608" y="1946711"/>
                <a:ext cx="2014135" cy="1039782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9576692" y="2156875"/>
                <a:ext cx="10919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000" b="1" dirty="0" smtClean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4 </a:t>
                </a:r>
                <a:r>
                  <a:rPr lang="en-US" altLang="ko-KR" sz="2000" b="1" dirty="0" smtClean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Step</a:t>
                </a:r>
                <a:endParaRPr lang="ko-KR" altLang="en-US" sz="2000" b="1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grpSp>
            <p:nvGrpSpPr>
              <p:cNvPr id="85" name="그룹 84"/>
              <p:cNvGrpSpPr/>
              <p:nvPr/>
            </p:nvGrpSpPr>
            <p:grpSpPr>
              <a:xfrm>
                <a:off x="9339158" y="5346707"/>
                <a:ext cx="1567034" cy="867401"/>
                <a:chOff x="7616342" y="5357166"/>
                <a:chExt cx="1567034" cy="867401"/>
              </a:xfrm>
            </p:grpSpPr>
            <p:sp>
              <p:nvSpPr>
                <p:cNvPr id="86" name="직사각형 85"/>
                <p:cNvSpPr/>
                <p:nvPr/>
              </p:nvSpPr>
              <p:spPr>
                <a:xfrm>
                  <a:off x="7616342" y="6056129"/>
                  <a:ext cx="1567034" cy="16843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7616342" y="5823142"/>
                  <a:ext cx="1567034" cy="16843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직사각형 87"/>
                <p:cNvSpPr/>
                <p:nvPr/>
              </p:nvSpPr>
              <p:spPr>
                <a:xfrm>
                  <a:off x="7616342" y="5590154"/>
                  <a:ext cx="1567034" cy="16843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직사각형 88"/>
                <p:cNvSpPr/>
                <p:nvPr/>
              </p:nvSpPr>
              <p:spPr>
                <a:xfrm>
                  <a:off x="7616342" y="5357166"/>
                  <a:ext cx="1567034" cy="16843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4" name="Text Box 8"/>
            <p:cNvSpPr txBox="1">
              <a:spLocks noChangeArrowheads="1"/>
            </p:cNvSpPr>
            <p:nvPr/>
          </p:nvSpPr>
          <p:spPr bwMode="auto">
            <a:xfrm>
              <a:off x="9874995" y="3389715"/>
              <a:ext cx="1592679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감성적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 lvl="0" algn="ctr">
                <a:defRPr/>
              </a:pP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커뮤니케이션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905083" y="4261469"/>
              <a:ext cx="1608759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거래는 사회의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신뢰성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회복 화두 전제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28837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8" name="텍스트 개체 틀 4"/>
          <p:cNvSpPr txBox="1">
            <a:spLocks/>
          </p:cNvSpPr>
          <p:nvPr/>
        </p:nvSpPr>
        <p:spPr>
          <a:xfrm>
            <a:off x="-96688" y="1052736"/>
            <a:ext cx="226362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>
            <a:off x="-3193032" y="307110"/>
            <a:ext cx="10574967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36266" y="2176262"/>
            <a:ext cx="2601462" cy="3964133"/>
            <a:chOff x="551384" y="1988840"/>
            <a:chExt cx="3024336" cy="4608512"/>
          </a:xfrm>
        </p:grpSpPr>
        <p:sp>
          <p:nvSpPr>
            <p:cNvPr id="6" name="직사각형 5"/>
            <p:cNvSpPr/>
            <p:nvPr/>
          </p:nvSpPr>
          <p:spPr>
            <a:xfrm>
              <a:off x="551384" y="1988840"/>
              <a:ext cx="3024336" cy="460851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51384" y="1988840"/>
              <a:ext cx="3024336" cy="5434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1294265" y="2052885"/>
              <a:ext cx="1538574" cy="429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편리하네</a:t>
              </a:r>
              <a:r>
                <a:rPr lang="en-US" altLang="ko-KR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826" y="2532326"/>
              <a:ext cx="1817174" cy="1817174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1801780" y="2796384"/>
              <a:ext cx="1757220" cy="11807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잠실동 </a:t>
              </a:r>
              <a:r>
                <a:rPr lang="en-US" altLang="ko-KR" sz="10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32</a:t>
              </a:r>
              <a:r>
                <a:rPr lang="ko-KR" altLang="en-US" sz="10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평형 </a:t>
              </a:r>
              <a:r>
                <a:rPr lang="en-US" altLang="ko-KR" sz="10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10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0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전세아파트 </a:t>
              </a:r>
              <a:r>
                <a:rPr lang="ko-KR" altLang="en-US" sz="10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 </a:t>
              </a:r>
              <a:endPara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찾아 </a:t>
              </a:r>
              <a:r>
                <a:rPr lang="ko-KR" altLang="en-US" sz="10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줘</a:t>
              </a:r>
              <a:r>
                <a:rPr lang="en-US" altLang="ko-KR" sz="10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67378" y="4349500"/>
              <a:ext cx="2123508" cy="212350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604" y="4544216"/>
              <a:ext cx="1644444" cy="164444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3246984" y="2176262"/>
            <a:ext cx="2678591" cy="3964133"/>
            <a:chOff x="3450588" y="1822597"/>
            <a:chExt cx="3114003" cy="4608512"/>
          </a:xfrm>
        </p:grpSpPr>
        <p:sp>
          <p:nvSpPr>
            <p:cNvPr id="78" name="직사각형 77"/>
            <p:cNvSpPr/>
            <p:nvPr/>
          </p:nvSpPr>
          <p:spPr>
            <a:xfrm>
              <a:off x="3450588" y="1822597"/>
              <a:ext cx="3024336" cy="460851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3450588" y="1822597"/>
              <a:ext cx="3024336" cy="5434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1030" y="2366083"/>
              <a:ext cx="1817174" cy="1817174"/>
            </a:xfrm>
            <a:prstGeom prst="rect">
              <a:avLst/>
            </a:prstGeom>
          </p:spPr>
        </p:pic>
        <p:sp>
          <p:nvSpPr>
            <p:cNvPr id="83" name="타원 82"/>
            <p:cNvSpPr/>
            <p:nvPr/>
          </p:nvSpPr>
          <p:spPr>
            <a:xfrm>
              <a:off x="3566582" y="4183257"/>
              <a:ext cx="2123508" cy="212350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8808" y="4377973"/>
              <a:ext cx="1644444" cy="1644444"/>
            </a:xfrm>
            <a:prstGeom prst="rect">
              <a:avLst/>
            </a:prstGeom>
          </p:spPr>
        </p:pic>
        <p:sp>
          <p:nvSpPr>
            <p:cNvPr id="85" name="Text Box 8"/>
            <p:cNvSpPr txBox="1">
              <a:spLocks noChangeArrowheads="1"/>
            </p:cNvSpPr>
            <p:nvPr/>
          </p:nvSpPr>
          <p:spPr bwMode="auto">
            <a:xfrm>
              <a:off x="4017120" y="1909443"/>
              <a:ext cx="189127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믿을수</a:t>
              </a:r>
              <a:r>
                <a:rPr lang="ko-KR" altLang="en-US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있어</a:t>
              </a:r>
              <a:r>
                <a:rPr lang="en-US" altLang="ko-KR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  <a:endPara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607312" y="2915797"/>
              <a:ext cx="1957279" cy="5347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역삼동 주변 </a:t>
              </a:r>
              <a:r>
                <a:rPr lang="ko-KR" altLang="en-US" sz="1000" b="1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원룸찾아</a:t>
              </a:r>
              <a:r>
                <a:rPr lang="ko-KR" altLang="en-US" sz="10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줘</a:t>
              </a:r>
              <a:r>
                <a:rPr lang="en-US" altLang="ko-KR" sz="10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6309889" y="2176262"/>
            <a:ext cx="2615484" cy="3964133"/>
            <a:chOff x="551384" y="1988840"/>
            <a:chExt cx="3040637" cy="4608512"/>
          </a:xfrm>
        </p:grpSpPr>
        <p:sp>
          <p:nvSpPr>
            <p:cNvPr id="88" name="직사각형 87"/>
            <p:cNvSpPr/>
            <p:nvPr/>
          </p:nvSpPr>
          <p:spPr>
            <a:xfrm>
              <a:off x="551384" y="1988840"/>
              <a:ext cx="3024336" cy="460851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1384" y="1988840"/>
              <a:ext cx="3024336" cy="5434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 Box 8"/>
            <p:cNvSpPr txBox="1">
              <a:spLocks noChangeArrowheads="1"/>
            </p:cNvSpPr>
            <p:nvPr/>
          </p:nvSpPr>
          <p:spPr bwMode="auto">
            <a:xfrm>
              <a:off x="1266912" y="2052885"/>
              <a:ext cx="1593280" cy="429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볼게 많아</a:t>
              </a:r>
              <a:r>
                <a:rPr lang="en-US" altLang="ko-KR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  <a:endPara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826" y="2532326"/>
              <a:ext cx="1817174" cy="1817174"/>
            </a:xfrm>
            <a:prstGeom prst="rect">
              <a:avLst/>
            </a:prstGeom>
          </p:spPr>
        </p:pic>
        <p:sp>
          <p:nvSpPr>
            <p:cNvPr id="92" name="TextBox 91"/>
            <p:cNvSpPr txBox="1"/>
            <p:nvPr/>
          </p:nvSpPr>
          <p:spPr>
            <a:xfrm>
              <a:off x="1729131" y="3082904"/>
              <a:ext cx="1862890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 1472!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물건 팔아줘</a:t>
              </a:r>
              <a:r>
                <a:rPr lang="en-US" altLang="ko-KR" sz="10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667378" y="4349500"/>
              <a:ext cx="2123508" cy="212350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604" y="4544216"/>
              <a:ext cx="1644444" cy="1644444"/>
            </a:xfrm>
            <a:prstGeom prst="rect">
              <a:avLst/>
            </a:prstGeom>
          </p:spPr>
        </p:pic>
      </p:grpSp>
      <p:grpSp>
        <p:nvGrpSpPr>
          <p:cNvPr id="95" name="그룹 94"/>
          <p:cNvGrpSpPr/>
          <p:nvPr/>
        </p:nvGrpSpPr>
        <p:grpSpPr>
          <a:xfrm>
            <a:off x="9320606" y="2176262"/>
            <a:ext cx="2626404" cy="3964133"/>
            <a:chOff x="551384" y="1988840"/>
            <a:chExt cx="3053332" cy="4608512"/>
          </a:xfrm>
        </p:grpSpPr>
        <p:sp>
          <p:nvSpPr>
            <p:cNvPr id="96" name="직사각형 95"/>
            <p:cNvSpPr/>
            <p:nvPr/>
          </p:nvSpPr>
          <p:spPr>
            <a:xfrm>
              <a:off x="551384" y="1988840"/>
              <a:ext cx="3024336" cy="460851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551384" y="1988840"/>
              <a:ext cx="3024336" cy="5434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 Box 8"/>
            <p:cNvSpPr txBox="1">
              <a:spLocks noChangeArrowheads="1"/>
            </p:cNvSpPr>
            <p:nvPr/>
          </p:nvSpPr>
          <p:spPr bwMode="auto">
            <a:xfrm>
              <a:off x="1205579" y="2052885"/>
              <a:ext cx="17159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수수료 없대</a:t>
              </a:r>
              <a:r>
                <a:rPr lang="en-US" altLang="ko-KR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  <a:endPara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826" y="2532326"/>
              <a:ext cx="1817174" cy="1817174"/>
            </a:xfrm>
            <a:prstGeom prst="rect">
              <a:avLst/>
            </a:prstGeom>
          </p:spPr>
        </p:pic>
        <p:sp>
          <p:nvSpPr>
            <p:cNvPr id="100" name="TextBox 99"/>
            <p:cNvSpPr txBox="1"/>
            <p:nvPr/>
          </p:nvSpPr>
          <p:spPr>
            <a:xfrm>
              <a:off x="1741826" y="2957007"/>
              <a:ext cx="1862890" cy="7848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 1472!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물건 시세 좀</a:t>
              </a:r>
              <a:endPara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알아봐줘</a:t>
              </a:r>
              <a:r>
                <a:rPr lang="en-US" altLang="ko-KR" sz="10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en-US" altLang="ko-KR" sz="10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1" name="타원 100"/>
            <p:cNvSpPr/>
            <p:nvPr/>
          </p:nvSpPr>
          <p:spPr>
            <a:xfrm>
              <a:off x="667378" y="4349500"/>
              <a:ext cx="2123508" cy="212350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604" y="4544216"/>
              <a:ext cx="1644444" cy="1644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6942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 소개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DC3CE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58887" y="3839712"/>
            <a:ext cx="10074227" cy="1877384"/>
            <a:chOff x="1058887" y="3660620"/>
            <a:chExt cx="10074227" cy="1877384"/>
          </a:xfrm>
        </p:grpSpPr>
        <p:sp>
          <p:nvSpPr>
            <p:cNvPr id="21" name="직사각형 20"/>
            <p:cNvSpPr/>
            <p:nvPr/>
          </p:nvSpPr>
          <p:spPr>
            <a:xfrm>
              <a:off x="1058887" y="3660620"/>
              <a:ext cx="10074227" cy="18773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71464" y="3813186"/>
              <a:ext cx="22445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프롭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5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테크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시대의 </a:t>
              </a:r>
              <a:r>
                <a:rPr lang="ko-KR" altLang="en-US" sz="1500" b="1" dirty="0" smtClean="0">
                  <a:solidFill>
                    <a:srgbClr val="DC3CE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 선점</a:t>
              </a:r>
              <a:endParaRPr lang="ko-KR" altLang="en-US" sz="1500" b="1" dirty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DC3CE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9434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개 요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        사        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 CO .,LTD)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572 -86 - 01963                                                                    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법인 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110111 – 7662649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        표         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    길     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                      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정보통신업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서비스업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상거래업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웹사이트구축업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제공 및 부동산 공유 오피스 및  부동산 중계 프랜차이즈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응대 플랫폼 및 비대면 공공 전자 서류 발급 대행 플랫폼 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31973" y="307110"/>
            <a:ext cx="3991819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</a:t>
            </a:r>
            <a:r>
              <a:rPr lang="ko-KR" altLang="en-US" dirty="0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어빌리티</a:t>
            </a:r>
            <a:r>
              <a:rPr lang="ko-KR" altLang="en-US" dirty="0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DC3CE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5360" y="1744233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rgbClr val="DC3CE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>
              <a:solidFill>
                <a:srgbClr val="DC3CE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881221" y="2420888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        사        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 CO .,LTD)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572 -86 - 01963                                                                    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법인 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110111 – 7662649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        표         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    길     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                      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정보통신업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서비스업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상거래업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웹사이트구축업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제공 및 부동산 공유 오피스 및  부동산 중계 프랜차이즈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응대 플랫폼 및 비대면 공공 전자 서류 발급 대행 플랫폼 </a:t>
            </a:r>
          </a:p>
        </p:txBody>
      </p:sp>
    </p:spTree>
    <p:extLst>
      <p:ext uri="{BB962C8B-B14F-4D97-AF65-F5344CB8AC3E}">
        <p14:creationId xmlns:p14="http://schemas.microsoft.com/office/powerpoint/2010/main" val="499108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ankSans" panose="02000603020000020003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등록증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9974" y="2963169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46" y="3001218"/>
            <a:ext cx="2082359" cy="294385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647728" y="2984213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251482" y="3019997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818" y="3009613"/>
            <a:ext cx="2085763" cy="2946780"/>
          </a:xfrm>
          <a:prstGeom prst="rect">
            <a:avLst/>
          </a:prstGeom>
        </p:spPr>
      </p:pic>
      <p:pic>
        <p:nvPicPr>
          <p:cNvPr id="1025" name="Picture 1" descr="https://search.pstatic.net/common/?src=http%3A%2F%2Fblogfiles.naver.net%2FMjAyMDAzMDRfODYg%2FMDAxNTgzMzI5Njg0Mjkz.qkIGQnpT9ngCryspeW6DOaOjy5_zJ1XSMp77b8oorhYg.-7RL-pk9Cdnru5NAKuby0dHUOg-9U0pP4A7htZyoBsIg.JPEG.hopeful7kick%2F%25BA%25A5%25C3%25B3%25B1%25E2%25BE%25F7%25C8%25AE%25C0%25CE%25BC%25AD_%25B1%25E2%25BC%25FA%25BA%25B8%25C1%25F5%25B1%25E2%25B1%25DD.jpg&amp;type=sc960_83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182" y="3071091"/>
            <a:ext cx="2084994" cy="295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107879" y="-1323528"/>
            <a:ext cx="12192000" cy="0"/>
          </a:xfrm>
          <a:prstGeom prst="rect">
            <a:avLst/>
          </a:prstGeom>
          <a:solidFill>
            <a:srgbClr val="2B2B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98665" y="3789040"/>
            <a:ext cx="1441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 청 중</a:t>
            </a: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56040" y="300121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 cstate="print">
            <a:lum bright="1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" t="2751" r="6630" b="15350"/>
          <a:stretch/>
        </p:blipFill>
        <p:spPr>
          <a:xfrm>
            <a:off x="6502852" y="3053000"/>
            <a:ext cx="2081841" cy="289207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080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9108272" y="4245459"/>
            <a:ext cx="1392279" cy="20439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보유 기술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서비스플랫폼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 ,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 , MR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IOT 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웨어러블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Bilder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특허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전용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실시권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078960" y="4221088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75329" y="4211323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048328" y="4221088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14065" y="4256443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4697" y="4235731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1240641" y="4240114"/>
            <a:ext cx="1392279" cy="20439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768" y="4675245"/>
            <a:ext cx="1787924" cy="583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3206413" y="4261012"/>
            <a:ext cx="1392279" cy="204398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5174009" y="4319016"/>
            <a:ext cx="1392279" cy="204398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7157324" y="4270438"/>
            <a:ext cx="1392279" cy="204398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279" y="4763057"/>
            <a:ext cx="1787924" cy="583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051" y="4827217"/>
            <a:ext cx="1787924" cy="583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/>
          <p:cNvSpPr txBox="1"/>
          <p:nvPr/>
        </p:nvSpPr>
        <p:spPr>
          <a:xfrm>
            <a:off x="9334669" y="4867165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심사중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08320" y="4923761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심사중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03689" y="4993829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심사중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ankSans" panose="02000603020000020003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4481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9" name="텍스트 개체 틀 4"/>
          <p:cNvSpPr txBox="1">
            <a:spLocks/>
          </p:cNvSpPr>
          <p:nvPr/>
        </p:nvSpPr>
        <p:spPr>
          <a:xfrm>
            <a:off x="839416" y="2193491"/>
            <a:ext cx="10153128" cy="418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경영자 및 기술 인력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44657" y="2806506"/>
            <a:ext cx="1274960" cy="3456384"/>
            <a:chOff x="807558" y="2924944"/>
            <a:chExt cx="1688042" cy="3456384"/>
          </a:xfrm>
        </p:grpSpPr>
        <p:sp>
          <p:nvSpPr>
            <p:cNvPr id="35" name="직사각형 34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CEO 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길 호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경영 기획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한국철도공사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서울도시철도공사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M&amp;A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  및       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자문사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대표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재무설계자문</a:t>
              </a:r>
              <a:endParaRPr lang="ko-KR" altLang="en-US" dirty="0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2368518" y="2823263"/>
            <a:ext cx="1274960" cy="3456384"/>
            <a:chOff x="807558" y="2924944"/>
            <a:chExt cx="1688042" cy="3456384"/>
          </a:xfrm>
        </p:grpSpPr>
        <p:sp>
          <p:nvSpPr>
            <p:cNvPr id="41" name="직사각형 40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CTO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상 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운영 총괄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제조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PM</a:t>
              </a: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솔루션 기획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 사업 개발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총괄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3904364" y="2828212"/>
            <a:ext cx="1274960" cy="3456384"/>
            <a:chOff x="807558" y="2924944"/>
            <a:chExt cx="1688042" cy="3456384"/>
          </a:xfrm>
        </p:grpSpPr>
        <p:sp>
          <p:nvSpPr>
            <p:cNvPr id="45" name="직사각형 44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CMO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삼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P/ G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총괄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MS-office/SQL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Backup&amp;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Recovery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Performance and Turning</a:t>
              </a:r>
            </a:p>
            <a:p>
              <a:endParaRPr lang="ko-KR" altLang="en-US" dirty="0"/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5434066" y="2825465"/>
            <a:ext cx="1274960" cy="3456384"/>
            <a:chOff x="807558" y="2924944"/>
            <a:chExt cx="1688042" cy="3456384"/>
          </a:xfrm>
        </p:grpSpPr>
        <p:sp>
          <p:nvSpPr>
            <p:cNvPr id="48" name="직사각형 47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Diretor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문 형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정책 관리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정부기관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IR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RFP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전담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자금관리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사원관리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VR,AR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</a:t>
              </a:r>
            </a:p>
            <a:p>
              <a:endParaRPr lang="ko-KR" altLang="en-US" dirty="0"/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6963768" y="2828889"/>
            <a:ext cx="1274960" cy="3456384"/>
            <a:chOff x="7276920" y="2924944"/>
            <a:chExt cx="1274960" cy="3456384"/>
          </a:xfrm>
        </p:grpSpPr>
        <p:sp>
          <p:nvSpPr>
            <p:cNvPr id="51" name="직사각형 50"/>
            <p:cNvSpPr/>
            <p:nvPr/>
          </p:nvSpPr>
          <p:spPr>
            <a:xfrm>
              <a:off x="7276921" y="2924944"/>
              <a:ext cx="1274959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Publisher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현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섭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마스타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퍼블리싱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웹사이트 개발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UX/UI </a:t>
              </a: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프론티어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7276920" y="3356992"/>
              <a:ext cx="12749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/>
          <p:cNvGrpSpPr/>
          <p:nvPr/>
        </p:nvGrpSpPr>
        <p:grpSpPr>
          <a:xfrm>
            <a:off x="8499696" y="2828889"/>
            <a:ext cx="1274960" cy="3456384"/>
            <a:chOff x="807558" y="2924944"/>
            <a:chExt cx="1688042" cy="3456384"/>
          </a:xfrm>
        </p:grpSpPr>
        <p:sp>
          <p:nvSpPr>
            <p:cNvPr id="54" name="직사각형 53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Designer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 량 화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디자이너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디자인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포토샵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일러스트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프리미엄프로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마야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>
            <a:off x="10028934" y="2825465"/>
            <a:ext cx="1274960" cy="3456384"/>
            <a:chOff x="807558" y="2924944"/>
            <a:chExt cx="1688042" cy="3456384"/>
          </a:xfrm>
        </p:grpSpPr>
        <p:sp>
          <p:nvSpPr>
            <p:cNvPr id="57" name="직사각형 56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Developer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 혁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프로그래머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JAVA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Visual C++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CSS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HTML.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코딩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용프로그램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/>
          <p:cNvSpPr/>
          <p:nvPr/>
        </p:nvSpPr>
        <p:spPr>
          <a:xfrm>
            <a:off x="3965779" y="4682342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5495481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0090349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032027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8548797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895573" y="4669780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7476" r="31731" b="27185"/>
          <a:stretch/>
        </p:blipFill>
        <p:spPr>
          <a:xfrm>
            <a:off x="5521116" y="4741471"/>
            <a:ext cx="1129951" cy="14516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8" r="7241" b="15822"/>
          <a:stretch/>
        </p:blipFill>
        <p:spPr>
          <a:xfrm>
            <a:off x="3982833" y="4733504"/>
            <a:ext cx="1116195" cy="14432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b="23005"/>
          <a:stretch/>
        </p:blipFill>
        <p:spPr>
          <a:xfrm>
            <a:off x="8593657" y="4727121"/>
            <a:ext cx="1107268" cy="14741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2" t="13254" r="15912" b="24121"/>
          <a:stretch/>
        </p:blipFill>
        <p:spPr>
          <a:xfrm>
            <a:off x="10089660" y="4736495"/>
            <a:ext cx="1158770" cy="14484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3" t="5642" r="16540" b="25469"/>
          <a:stretch/>
        </p:blipFill>
        <p:spPr>
          <a:xfrm>
            <a:off x="7048504" y="4733505"/>
            <a:ext cx="1111713" cy="1459618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2436310" y="4670537"/>
            <a:ext cx="1152128" cy="1584176"/>
            <a:chOff x="2436310" y="4670537"/>
            <a:chExt cx="1152128" cy="1584176"/>
          </a:xfrm>
        </p:grpSpPr>
        <p:sp>
          <p:nvSpPr>
            <p:cNvPr id="59" name="직사각형 58"/>
            <p:cNvSpPr/>
            <p:nvPr/>
          </p:nvSpPr>
          <p:spPr>
            <a:xfrm>
              <a:off x="2436310" y="4670537"/>
              <a:ext cx="1152128" cy="1584176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320"/>
            <a:stretch/>
          </p:blipFill>
          <p:spPr>
            <a:xfrm>
              <a:off x="2503506" y="4738832"/>
              <a:ext cx="1043077" cy="1437963"/>
            </a:xfrm>
            <a:prstGeom prst="rect">
              <a:avLst/>
            </a:prstGeom>
          </p:spPr>
        </p:pic>
        <p:sp>
          <p:nvSpPr>
            <p:cNvPr id="11" name="타원 10"/>
            <p:cNvSpPr/>
            <p:nvPr/>
          </p:nvSpPr>
          <p:spPr>
            <a:xfrm>
              <a:off x="2960304" y="5227732"/>
              <a:ext cx="216024" cy="216024"/>
            </a:xfrm>
            <a:prstGeom prst="ellipse">
              <a:avLst/>
            </a:prstGeom>
            <a:solidFill>
              <a:schemeClr val="bg1">
                <a:lumMod val="85000"/>
                <a:alpha val="26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3229071" y="5229200"/>
              <a:ext cx="216024" cy="216024"/>
            </a:xfrm>
            <a:prstGeom prst="ellipse">
              <a:avLst/>
            </a:prstGeom>
            <a:solidFill>
              <a:schemeClr val="bg1">
                <a:lumMod val="85000"/>
                <a:alpha val="26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3176328" y="5286760"/>
              <a:ext cx="52743" cy="4571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>
              <a:endCxn id="11" idx="2"/>
            </p:cNvCxnSpPr>
            <p:nvPr/>
          </p:nvCxnSpPr>
          <p:spPr>
            <a:xfrm>
              <a:off x="2832504" y="5271895"/>
              <a:ext cx="127800" cy="6384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2" t="7836" r="3237" b="15713"/>
          <a:stretch/>
        </p:blipFill>
        <p:spPr>
          <a:xfrm flipH="1">
            <a:off x="941635" y="4733307"/>
            <a:ext cx="1056628" cy="1435324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3703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그룹 178"/>
          <p:cNvGrpSpPr/>
          <p:nvPr/>
        </p:nvGrpSpPr>
        <p:grpSpPr>
          <a:xfrm>
            <a:off x="119336" y="1628800"/>
            <a:ext cx="11953328" cy="5112568"/>
            <a:chOff x="119336" y="1628800"/>
            <a:chExt cx="11953328" cy="5112568"/>
          </a:xfrm>
        </p:grpSpPr>
        <p:sp>
          <p:nvSpPr>
            <p:cNvPr id="180" name="직사각형 179"/>
            <p:cNvSpPr/>
            <p:nvPr/>
          </p:nvSpPr>
          <p:spPr>
            <a:xfrm>
              <a:off x="119336" y="1628800"/>
              <a:ext cx="11953328" cy="51125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1" name="그룹 180"/>
            <p:cNvGrpSpPr/>
            <p:nvPr/>
          </p:nvGrpSpPr>
          <p:grpSpPr>
            <a:xfrm>
              <a:off x="308166" y="2120034"/>
              <a:ext cx="2871962" cy="1164950"/>
              <a:chOff x="407368" y="2120034"/>
              <a:chExt cx="2871962" cy="1164950"/>
            </a:xfrm>
          </p:grpSpPr>
          <p:sp>
            <p:nvSpPr>
              <p:cNvPr id="193" name="직사각형 192"/>
              <p:cNvSpPr/>
              <p:nvPr/>
            </p:nvSpPr>
            <p:spPr>
              <a:xfrm>
                <a:off x="407368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551384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운영난을 겪고 있는 공인중개사를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무상 오피스 솔루션 지원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5" name="Text Box 8"/>
              <p:cNvSpPr txBox="1">
                <a:spLocks noChangeArrowheads="1"/>
              </p:cNvSpPr>
              <p:nvPr/>
            </p:nvSpPr>
            <p:spPr bwMode="auto">
              <a:xfrm>
                <a:off x="598439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중개사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협업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182" name="그룹 181"/>
            <p:cNvGrpSpPr/>
            <p:nvPr/>
          </p:nvGrpSpPr>
          <p:grpSpPr>
            <a:xfrm>
              <a:off x="9011873" y="2120034"/>
              <a:ext cx="2871962" cy="1251456"/>
              <a:chOff x="9111075" y="2120034"/>
              <a:chExt cx="2871962" cy="1251456"/>
            </a:xfrm>
          </p:grpSpPr>
          <p:sp>
            <p:nvSpPr>
              <p:cNvPr id="190" name="직사각형 189"/>
              <p:cNvSpPr/>
              <p:nvPr/>
            </p:nvSpPr>
            <p:spPr>
              <a:xfrm>
                <a:off x="9111075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9173881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2" name="Text Box 8"/>
              <p:cNvSpPr txBox="1">
                <a:spLocks noChangeArrowheads="1"/>
              </p:cNvSpPr>
              <p:nvPr/>
            </p:nvSpPr>
            <p:spPr bwMode="auto">
              <a:xfrm>
                <a:off x="9173882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투명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거래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183" name="그룹 182"/>
            <p:cNvGrpSpPr/>
            <p:nvPr/>
          </p:nvGrpSpPr>
          <p:grpSpPr>
            <a:xfrm>
              <a:off x="9011873" y="5072418"/>
              <a:ext cx="2871962" cy="1524934"/>
              <a:chOff x="9116649" y="5072418"/>
              <a:chExt cx="2871962" cy="1524934"/>
            </a:xfrm>
          </p:grpSpPr>
          <p:sp>
            <p:nvSpPr>
              <p:cNvPr id="187" name="직사각형 186"/>
              <p:cNvSpPr/>
              <p:nvPr/>
            </p:nvSpPr>
            <p:spPr>
              <a:xfrm>
                <a:off x="9116649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9245890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9" name="Text Box 8"/>
              <p:cNvSpPr txBox="1">
                <a:spLocks noChangeArrowheads="1"/>
              </p:cNvSpPr>
              <p:nvPr/>
            </p:nvSpPr>
            <p:spPr bwMode="auto">
              <a:xfrm>
                <a:off x="9245890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시장 </a:t>
                </a: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sp>
          <p:nvSpPr>
            <p:cNvPr id="184" name="직사각형 183"/>
            <p:cNvSpPr/>
            <p:nvPr/>
          </p:nvSpPr>
          <p:spPr>
            <a:xfrm>
              <a:off x="308166" y="5072418"/>
              <a:ext cx="2871962" cy="1397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 되도록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 내에서 협업 및 정보 공유로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 나은 비즈니스가 되도록 기회를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6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35360" y="1034135"/>
            <a:ext cx="2859121" cy="379413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 계약 플랫폼 서비스 </a:t>
            </a:r>
            <a:endParaRPr lang="en-US" altLang="ko-KR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308166" y="2120034"/>
            <a:ext cx="11575669" cy="4477318"/>
            <a:chOff x="308166" y="2120034"/>
            <a:chExt cx="11575669" cy="4477318"/>
          </a:xfrm>
        </p:grpSpPr>
        <p:grpSp>
          <p:nvGrpSpPr>
            <p:cNvPr id="25" name="그룹 24"/>
            <p:cNvGrpSpPr/>
            <p:nvPr/>
          </p:nvGrpSpPr>
          <p:grpSpPr>
            <a:xfrm>
              <a:off x="308166" y="2120034"/>
              <a:ext cx="2871962" cy="1164950"/>
              <a:chOff x="308166" y="2120034"/>
              <a:chExt cx="2871962" cy="116495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308166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52182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매도 신청에서 매수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완료까지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완벽한 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단계 보안 시스템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Text Box 8"/>
              <p:cNvSpPr txBox="1">
                <a:spLocks noChangeArrowheads="1"/>
              </p:cNvSpPr>
              <p:nvPr/>
            </p:nvSpPr>
            <p:spPr bwMode="auto">
              <a:xfrm>
                <a:off x="499237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보안</a:t>
                </a: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시스템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9011873" y="2120034"/>
              <a:ext cx="2871962" cy="1251456"/>
              <a:chOff x="9011873" y="2120034"/>
              <a:chExt cx="2871962" cy="1251456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9011873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074679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Text Box 8"/>
              <p:cNvSpPr txBox="1">
                <a:spLocks noChangeArrowheads="1"/>
              </p:cNvSpPr>
              <p:nvPr/>
            </p:nvSpPr>
            <p:spPr bwMode="auto">
              <a:xfrm>
                <a:off x="9074680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원 터치 서류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제공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9011873" y="5072418"/>
              <a:ext cx="2871962" cy="1524934"/>
              <a:chOff x="9011873" y="5072418"/>
              <a:chExt cx="2871962" cy="1524934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9011873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141114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Text Box 8"/>
              <p:cNvSpPr txBox="1">
                <a:spLocks noChangeArrowheads="1"/>
              </p:cNvSpPr>
              <p:nvPr/>
            </p:nvSpPr>
            <p:spPr bwMode="auto">
              <a:xfrm>
                <a:off x="9141114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거래 수수료 </a:t>
                </a:r>
                <a:r>
                  <a:rPr lang="ko-KR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308166" y="5072418"/>
              <a:ext cx="2871962" cy="1397927"/>
              <a:chOff x="308166" y="5072418"/>
              <a:chExt cx="2871962" cy="1397927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308166" y="5072418"/>
                <a:ext cx="2871962" cy="139792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01338" y="5642664"/>
                <a:ext cx="2724820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현장에 가지 않아도 </a:t>
                </a:r>
                <a:r>
                  <a: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VR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상에서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안내도우미로부터 매물의 대한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상세정보와 안내가 가능하도록 구현  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Text Box 8"/>
              <p:cNvSpPr txBox="1">
                <a:spLocks noChangeArrowheads="1"/>
              </p:cNvSpPr>
              <p:nvPr/>
            </p:nvSpPr>
            <p:spPr bwMode="auto">
              <a:xfrm>
                <a:off x="515408" y="5199732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매물안내</a:t>
                </a:r>
                <a:r>
                  <a:rPr lang="ko-KR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시스템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</p:grpSp>
      <p:sp>
        <p:nvSpPr>
          <p:cNvPr id="153" name="도넛 152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4" name="도넛 153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5" name="도넛 154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0" name="타원 159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4" name="타원 163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2" name="타원 151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174" y="2048858"/>
            <a:ext cx="459360" cy="5647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061" y="5790709"/>
            <a:ext cx="571194" cy="5711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92" y="2040146"/>
            <a:ext cx="433287" cy="524758"/>
          </a:xfrm>
          <a:prstGeom prst="rect">
            <a:avLst/>
          </a:prstGeom>
        </p:spPr>
      </p:pic>
      <p:grpSp>
        <p:nvGrpSpPr>
          <p:cNvPr id="71" name="그룹 70"/>
          <p:cNvGrpSpPr/>
          <p:nvPr/>
        </p:nvGrpSpPr>
        <p:grpSpPr>
          <a:xfrm>
            <a:off x="3972957" y="5786586"/>
            <a:ext cx="525005" cy="435771"/>
            <a:chOff x="7820514" y="5720972"/>
            <a:chExt cx="613544" cy="509261"/>
          </a:xfrm>
          <a:solidFill>
            <a:schemeClr val="bg1"/>
          </a:solidFill>
        </p:grpSpPr>
        <p:sp>
          <p:nvSpPr>
            <p:cNvPr id="72" name="Oval 452"/>
            <p:cNvSpPr>
              <a:spLocks noChangeArrowheads="1"/>
            </p:cNvSpPr>
            <p:nvPr/>
          </p:nvSpPr>
          <p:spPr bwMode="auto">
            <a:xfrm>
              <a:off x="8004779" y="5934598"/>
              <a:ext cx="64797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Oval 453"/>
            <p:cNvSpPr>
              <a:spLocks noChangeArrowheads="1"/>
            </p:cNvSpPr>
            <p:nvPr/>
          </p:nvSpPr>
          <p:spPr bwMode="auto">
            <a:xfrm>
              <a:off x="8198157" y="5934598"/>
              <a:ext cx="65809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Freeform 454"/>
            <p:cNvSpPr>
              <a:spLocks/>
            </p:cNvSpPr>
            <p:nvPr/>
          </p:nvSpPr>
          <p:spPr bwMode="auto">
            <a:xfrm>
              <a:off x="8118174" y="5907262"/>
              <a:ext cx="20249" cy="124531"/>
            </a:xfrm>
            <a:custGeom>
              <a:avLst/>
              <a:gdLst>
                <a:gd name="T0" fmla="*/ 14 w 28"/>
                <a:gd name="T1" fmla="*/ 175 h 175"/>
                <a:gd name="T2" fmla="*/ 0 w 28"/>
                <a:gd name="T3" fmla="*/ 161 h 175"/>
                <a:gd name="T4" fmla="*/ 0 w 28"/>
                <a:gd name="T5" fmla="*/ 14 h 175"/>
                <a:gd name="T6" fmla="*/ 14 w 28"/>
                <a:gd name="T7" fmla="*/ 0 h 175"/>
                <a:gd name="T8" fmla="*/ 28 w 28"/>
                <a:gd name="T9" fmla="*/ 14 h 175"/>
                <a:gd name="T10" fmla="*/ 28 w 28"/>
                <a:gd name="T11" fmla="*/ 161 h 175"/>
                <a:gd name="T12" fmla="*/ 14 w 2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75">
                  <a:moveTo>
                    <a:pt x="14" y="175"/>
                  </a:moveTo>
                  <a:cubicBezTo>
                    <a:pt x="6" y="175"/>
                    <a:pt x="0" y="168"/>
                    <a:pt x="0" y="16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8"/>
                    <a:pt x="22" y="175"/>
                    <a:pt x="14" y="17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Freeform 455"/>
            <p:cNvSpPr>
              <a:spLocks/>
            </p:cNvSpPr>
            <p:nvPr/>
          </p:nvSpPr>
          <p:spPr bwMode="auto">
            <a:xfrm>
              <a:off x="7931883" y="6073304"/>
              <a:ext cx="200465" cy="132630"/>
            </a:xfrm>
            <a:custGeom>
              <a:avLst/>
              <a:gdLst>
                <a:gd name="T0" fmla="*/ 268 w 282"/>
                <a:gd name="T1" fmla="*/ 187 h 187"/>
                <a:gd name="T2" fmla="*/ 14 w 282"/>
                <a:gd name="T3" fmla="*/ 187 h 187"/>
                <a:gd name="T4" fmla="*/ 0 w 282"/>
                <a:gd name="T5" fmla="*/ 173 h 187"/>
                <a:gd name="T6" fmla="*/ 0 w 282"/>
                <a:gd name="T7" fmla="*/ 14 h 187"/>
                <a:gd name="T8" fmla="*/ 14 w 282"/>
                <a:gd name="T9" fmla="*/ 0 h 187"/>
                <a:gd name="T10" fmla="*/ 28 w 282"/>
                <a:gd name="T11" fmla="*/ 14 h 187"/>
                <a:gd name="T12" fmla="*/ 28 w 282"/>
                <a:gd name="T13" fmla="*/ 159 h 187"/>
                <a:gd name="T14" fmla="*/ 268 w 282"/>
                <a:gd name="T15" fmla="*/ 159 h 187"/>
                <a:gd name="T16" fmla="*/ 282 w 282"/>
                <a:gd name="T17" fmla="*/ 173 h 187"/>
                <a:gd name="T18" fmla="*/ 268 w 282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187">
                  <a:moveTo>
                    <a:pt x="268" y="187"/>
                  </a:moveTo>
                  <a:cubicBezTo>
                    <a:pt x="14" y="187"/>
                    <a:pt x="14" y="187"/>
                    <a:pt x="14" y="187"/>
                  </a:cubicBezTo>
                  <a:cubicBezTo>
                    <a:pt x="6" y="187"/>
                    <a:pt x="0" y="181"/>
                    <a:pt x="0" y="17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68" y="159"/>
                    <a:pt x="268" y="159"/>
                    <a:pt x="268" y="159"/>
                  </a:cubicBezTo>
                  <a:cubicBezTo>
                    <a:pt x="276" y="159"/>
                    <a:pt x="282" y="165"/>
                    <a:pt x="282" y="173"/>
                  </a:cubicBezTo>
                  <a:cubicBezTo>
                    <a:pt x="282" y="181"/>
                    <a:pt x="276" y="187"/>
                    <a:pt x="268" y="18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Freeform 456"/>
            <p:cNvSpPr>
              <a:spLocks/>
            </p:cNvSpPr>
            <p:nvPr/>
          </p:nvSpPr>
          <p:spPr bwMode="auto">
            <a:xfrm>
              <a:off x="8077676" y="6167461"/>
              <a:ext cx="103270" cy="62772"/>
            </a:xfrm>
            <a:custGeom>
              <a:avLst/>
              <a:gdLst>
                <a:gd name="T0" fmla="*/ 145 w 145"/>
                <a:gd name="T1" fmla="*/ 44 h 88"/>
                <a:gd name="T2" fmla="*/ 104 w 145"/>
                <a:gd name="T3" fmla="*/ 88 h 88"/>
                <a:gd name="T4" fmla="*/ 41 w 145"/>
                <a:gd name="T5" fmla="*/ 88 h 88"/>
                <a:gd name="T6" fmla="*/ 0 w 145"/>
                <a:gd name="T7" fmla="*/ 44 h 88"/>
                <a:gd name="T8" fmla="*/ 0 w 145"/>
                <a:gd name="T9" fmla="*/ 44 h 88"/>
                <a:gd name="T10" fmla="*/ 41 w 145"/>
                <a:gd name="T11" fmla="*/ 0 h 88"/>
                <a:gd name="T12" fmla="*/ 104 w 145"/>
                <a:gd name="T13" fmla="*/ 0 h 88"/>
                <a:gd name="T14" fmla="*/ 145 w 145"/>
                <a:gd name="T1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88">
                  <a:moveTo>
                    <a:pt x="145" y="44"/>
                  </a:moveTo>
                  <a:cubicBezTo>
                    <a:pt x="145" y="69"/>
                    <a:pt x="127" y="88"/>
                    <a:pt x="104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18" y="88"/>
                    <a:pt x="0" y="6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8" y="0"/>
                    <a:pt x="4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27" y="0"/>
                    <a:pt x="145" y="20"/>
                    <a:pt x="145" y="4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Freeform 466"/>
            <p:cNvSpPr>
              <a:spLocks noEditPoints="1"/>
            </p:cNvSpPr>
            <p:nvPr/>
          </p:nvSpPr>
          <p:spPr bwMode="auto">
            <a:xfrm>
              <a:off x="7820514" y="5847528"/>
              <a:ext cx="130606" cy="242988"/>
            </a:xfrm>
            <a:custGeom>
              <a:avLst/>
              <a:gdLst>
                <a:gd name="T0" fmla="*/ 170 w 184"/>
                <a:gd name="T1" fmla="*/ 340 h 340"/>
                <a:gd name="T2" fmla="*/ 118 w 184"/>
                <a:gd name="T3" fmla="*/ 340 h 340"/>
                <a:gd name="T4" fmla="*/ 0 w 184"/>
                <a:gd name="T5" fmla="*/ 222 h 340"/>
                <a:gd name="T6" fmla="*/ 0 w 184"/>
                <a:gd name="T7" fmla="*/ 118 h 340"/>
                <a:gd name="T8" fmla="*/ 118 w 184"/>
                <a:gd name="T9" fmla="*/ 0 h 340"/>
                <a:gd name="T10" fmla="*/ 170 w 184"/>
                <a:gd name="T11" fmla="*/ 0 h 340"/>
                <a:gd name="T12" fmla="*/ 184 w 184"/>
                <a:gd name="T13" fmla="*/ 14 h 340"/>
                <a:gd name="T14" fmla="*/ 184 w 184"/>
                <a:gd name="T15" fmla="*/ 326 h 340"/>
                <a:gd name="T16" fmla="*/ 170 w 184"/>
                <a:gd name="T17" fmla="*/ 340 h 340"/>
                <a:gd name="T18" fmla="*/ 118 w 184"/>
                <a:gd name="T19" fmla="*/ 28 h 340"/>
                <a:gd name="T20" fmla="*/ 28 w 184"/>
                <a:gd name="T21" fmla="*/ 118 h 340"/>
                <a:gd name="T22" fmla="*/ 28 w 184"/>
                <a:gd name="T23" fmla="*/ 222 h 340"/>
                <a:gd name="T24" fmla="*/ 118 w 184"/>
                <a:gd name="T25" fmla="*/ 312 h 340"/>
                <a:gd name="T26" fmla="*/ 156 w 184"/>
                <a:gd name="T27" fmla="*/ 312 h 340"/>
                <a:gd name="T28" fmla="*/ 156 w 184"/>
                <a:gd name="T29" fmla="*/ 28 h 340"/>
                <a:gd name="T30" fmla="*/ 118 w 184"/>
                <a:gd name="T31" fmla="*/ 2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170" y="340"/>
                  </a:moveTo>
                  <a:cubicBezTo>
                    <a:pt x="118" y="340"/>
                    <a:pt x="118" y="340"/>
                    <a:pt x="118" y="340"/>
                  </a:cubicBezTo>
                  <a:cubicBezTo>
                    <a:pt x="52" y="340"/>
                    <a:pt x="0" y="288"/>
                    <a:pt x="0" y="222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8" y="0"/>
                    <a:pt x="184" y="6"/>
                    <a:pt x="184" y="14"/>
                  </a:cubicBezTo>
                  <a:cubicBezTo>
                    <a:pt x="184" y="326"/>
                    <a:pt x="184" y="326"/>
                    <a:pt x="184" y="326"/>
                  </a:cubicBezTo>
                  <a:cubicBezTo>
                    <a:pt x="184" y="334"/>
                    <a:pt x="178" y="340"/>
                    <a:pt x="170" y="340"/>
                  </a:cubicBezTo>
                  <a:close/>
                  <a:moveTo>
                    <a:pt x="118" y="28"/>
                  </a:moveTo>
                  <a:cubicBezTo>
                    <a:pt x="68" y="28"/>
                    <a:pt x="28" y="68"/>
                    <a:pt x="28" y="118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72"/>
                    <a:pt x="68" y="312"/>
                    <a:pt x="118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6" y="28"/>
                    <a:pt x="156" y="28"/>
                    <a:pt x="156" y="28"/>
                  </a:cubicBezTo>
                  <a:lnTo>
                    <a:pt x="118" y="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Freeform 467"/>
            <p:cNvSpPr>
              <a:spLocks noEditPoints="1"/>
            </p:cNvSpPr>
            <p:nvPr/>
          </p:nvSpPr>
          <p:spPr bwMode="auto">
            <a:xfrm>
              <a:off x="8303452" y="5847528"/>
              <a:ext cx="130606" cy="242988"/>
            </a:xfrm>
            <a:custGeom>
              <a:avLst/>
              <a:gdLst>
                <a:gd name="T0" fmla="*/ 66 w 184"/>
                <a:gd name="T1" fmla="*/ 340 h 340"/>
                <a:gd name="T2" fmla="*/ 14 w 184"/>
                <a:gd name="T3" fmla="*/ 340 h 340"/>
                <a:gd name="T4" fmla="*/ 0 w 184"/>
                <a:gd name="T5" fmla="*/ 326 h 340"/>
                <a:gd name="T6" fmla="*/ 0 w 184"/>
                <a:gd name="T7" fmla="*/ 14 h 340"/>
                <a:gd name="T8" fmla="*/ 14 w 184"/>
                <a:gd name="T9" fmla="*/ 0 h 340"/>
                <a:gd name="T10" fmla="*/ 66 w 184"/>
                <a:gd name="T11" fmla="*/ 0 h 340"/>
                <a:gd name="T12" fmla="*/ 184 w 184"/>
                <a:gd name="T13" fmla="*/ 118 h 340"/>
                <a:gd name="T14" fmla="*/ 184 w 184"/>
                <a:gd name="T15" fmla="*/ 222 h 340"/>
                <a:gd name="T16" fmla="*/ 66 w 184"/>
                <a:gd name="T17" fmla="*/ 340 h 340"/>
                <a:gd name="T18" fmla="*/ 28 w 184"/>
                <a:gd name="T19" fmla="*/ 312 h 340"/>
                <a:gd name="T20" fmla="*/ 66 w 184"/>
                <a:gd name="T21" fmla="*/ 312 h 340"/>
                <a:gd name="T22" fmla="*/ 156 w 184"/>
                <a:gd name="T23" fmla="*/ 222 h 340"/>
                <a:gd name="T24" fmla="*/ 156 w 184"/>
                <a:gd name="T25" fmla="*/ 118 h 340"/>
                <a:gd name="T26" fmla="*/ 66 w 184"/>
                <a:gd name="T27" fmla="*/ 28 h 340"/>
                <a:gd name="T28" fmla="*/ 28 w 184"/>
                <a:gd name="T29" fmla="*/ 28 h 340"/>
                <a:gd name="T30" fmla="*/ 28 w 184"/>
                <a:gd name="T31" fmla="*/ 31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66" y="340"/>
                  </a:moveTo>
                  <a:cubicBezTo>
                    <a:pt x="14" y="340"/>
                    <a:pt x="14" y="340"/>
                    <a:pt x="14" y="340"/>
                  </a:cubicBezTo>
                  <a:cubicBezTo>
                    <a:pt x="6" y="340"/>
                    <a:pt x="0" y="334"/>
                    <a:pt x="0" y="32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131" y="0"/>
                    <a:pt x="184" y="53"/>
                    <a:pt x="184" y="118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184" y="288"/>
                    <a:pt x="132" y="340"/>
                    <a:pt x="66" y="340"/>
                  </a:cubicBezTo>
                  <a:close/>
                  <a:moveTo>
                    <a:pt x="28" y="312"/>
                  </a:moveTo>
                  <a:cubicBezTo>
                    <a:pt x="66" y="312"/>
                    <a:pt x="66" y="312"/>
                    <a:pt x="66" y="312"/>
                  </a:cubicBezTo>
                  <a:cubicBezTo>
                    <a:pt x="116" y="312"/>
                    <a:pt x="156" y="272"/>
                    <a:pt x="156" y="2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68"/>
                    <a:pt x="116" y="28"/>
                    <a:pt x="66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3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Freeform 468"/>
            <p:cNvSpPr>
              <a:spLocks/>
            </p:cNvSpPr>
            <p:nvPr/>
          </p:nvSpPr>
          <p:spPr bwMode="auto">
            <a:xfrm>
              <a:off x="7931883" y="5720972"/>
              <a:ext cx="391818" cy="146805"/>
            </a:xfrm>
            <a:custGeom>
              <a:avLst/>
              <a:gdLst>
                <a:gd name="T0" fmla="*/ 536 w 550"/>
                <a:gd name="T1" fmla="*/ 206 h 206"/>
                <a:gd name="T2" fmla="*/ 522 w 550"/>
                <a:gd name="T3" fmla="*/ 193 h 206"/>
                <a:gd name="T4" fmla="*/ 271 w 550"/>
                <a:gd name="T5" fmla="*/ 28 h 206"/>
                <a:gd name="T6" fmla="*/ 28 w 550"/>
                <a:gd name="T7" fmla="*/ 192 h 206"/>
                <a:gd name="T8" fmla="*/ 14 w 550"/>
                <a:gd name="T9" fmla="*/ 206 h 206"/>
                <a:gd name="T10" fmla="*/ 14 w 550"/>
                <a:gd name="T11" fmla="*/ 206 h 206"/>
                <a:gd name="T12" fmla="*/ 0 w 550"/>
                <a:gd name="T13" fmla="*/ 192 h 206"/>
                <a:gd name="T14" fmla="*/ 35 w 550"/>
                <a:gd name="T15" fmla="*/ 95 h 206"/>
                <a:gd name="T16" fmla="*/ 271 w 550"/>
                <a:gd name="T17" fmla="*/ 0 h 206"/>
                <a:gd name="T18" fmla="*/ 511 w 550"/>
                <a:gd name="T19" fmla="*/ 94 h 206"/>
                <a:gd name="T20" fmla="*/ 550 w 550"/>
                <a:gd name="T21" fmla="*/ 191 h 206"/>
                <a:gd name="T22" fmla="*/ 537 w 550"/>
                <a:gd name="T23" fmla="*/ 206 h 206"/>
                <a:gd name="T24" fmla="*/ 536 w 550"/>
                <a:gd name="T2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206">
                  <a:moveTo>
                    <a:pt x="536" y="206"/>
                  </a:moveTo>
                  <a:cubicBezTo>
                    <a:pt x="529" y="206"/>
                    <a:pt x="522" y="200"/>
                    <a:pt x="522" y="193"/>
                  </a:cubicBezTo>
                  <a:cubicBezTo>
                    <a:pt x="522" y="186"/>
                    <a:pt x="510" y="28"/>
                    <a:pt x="271" y="28"/>
                  </a:cubicBezTo>
                  <a:cubicBezTo>
                    <a:pt x="32" y="28"/>
                    <a:pt x="28" y="185"/>
                    <a:pt x="28" y="192"/>
                  </a:cubicBezTo>
                  <a:cubicBezTo>
                    <a:pt x="28" y="200"/>
                    <a:pt x="22" y="206"/>
                    <a:pt x="14" y="206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6" y="206"/>
                    <a:pt x="0" y="200"/>
                    <a:pt x="0" y="192"/>
                  </a:cubicBezTo>
                  <a:cubicBezTo>
                    <a:pt x="0" y="190"/>
                    <a:pt x="0" y="142"/>
                    <a:pt x="35" y="95"/>
                  </a:cubicBezTo>
                  <a:cubicBezTo>
                    <a:pt x="66" y="52"/>
                    <a:pt x="132" y="0"/>
                    <a:pt x="271" y="0"/>
                  </a:cubicBezTo>
                  <a:cubicBezTo>
                    <a:pt x="409" y="0"/>
                    <a:pt x="477" y="51"/>
                    <a:pt x="511" y="94"/>
                  </a:cubicBezTo>
                  <a:cubicBezTo>
                    <a:pt x="547" y="142"/>
                    <a:pt x="550" y="189"/>
                    <a:pt x="550" y="191"/>
                  </a:cubicBezTo>
                  <a:cubicBezTo>
                    <a:pt x="550" y="199"/>
                    <a:pt x="544" y="206"/>
                    <a:pt x="537" y="206"/>
                  </a:cubicBezTo>
                  <a:cubicBezTo>
                    <a:pt x="536" y="206"/>
                    <a:pt x="536" y="206"/>
                    <a:pt x="536" y="20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Freeform 469"/>
            <p:cNvSpPr>
              <a:spLocks/>
            </p:cNvSpPr>
            <p:nvPr/>
          </p:nvSpPr>
          <p:spPr bwMode="auto">
            <a:xfrm>
              <a:off x="8064514" y="6057105"/>
              <a:ext cx="122507" cy="40498"/>
            </a:xfrm>
            <a:custGeom>
              <a:avLst/>
              <a:gdLst>
                <a:gd name="T0" fmla="*/ 85 w 172"/>
                <a:gd name="T1" fmla="*/ 58 h 58"/>
                <a:gd name="T2" fmla="*/ 13 w 172"/>
                <a:gd name="T3" fmla="*/ 33 h 58"/>
                <a:gd name="T4" fmla="*/ 3 w 172"/>
                <a:gd name="T5" fmla="*/ 0 h 58"/>
                <a:gd name="T6" fmla="*/ 31 w 172"/>
                <a:gd name="T7" fmla="*/ 5 h 58"/>
                <a:gd name="T8" fmla="*/ 31 w 172"/>
                <a:gd name="T9" fmla="*/ 5 h 58"/>
                <a:gd name="T10" fmla="*/ 35 w 172"/>
                <a:gd name="T11" fmla="*/ 16 h 58"/>
                <a:gd name="T12" fmla="*/ 85 w 172"/>
                <a:gd name="T13" fmla="*/ 30 h 58"/>
                <a:gd name="T14" fmla="*/ 144 w 172"/>
                <a:gd name="T15" fmla="*/ 3 h 58"/>
                <a:gd name="T16" fmla="*/ 158 w 172"/>
                <a:gd name="T17" fmla="*/ 3 h 58"/>
                <a:gd name="T18" fmla="*/ 172 w 172"/>
                <a:gd name="T19" fmla="*/ 2 h 58"/>
                <a:gd name="T20" fmla="*/ 159 w 172"/>
                <a:gd name="T21" fmla="*/ 34 h 58"/>
                <a:gd name="T22" fmla="*/ 85 w 172"/>
                <a:gd name="T2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" h="58">
                  <a:moveTo>
                    <a:pt x="85" y="58"/>
                  </a:moveTo>
                  <a:cubicBezTo>
                    <a:pt x="50" y="58"/>
                    <a:pt x="26" y="49"/>
                    <a:pt x="13" y="33"/>
                  </a:cubicBezTo>
                  <a:cubicBezTo>
                    <a:pt x="0" y="18"/>
                    <a:pt x="3" y="2"/>
                    <a:pt x="3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11"/>
                    <a:pt x="35" y="16"/>
                  </a:cubicBezTo>
                  <a:cubicBezTo>
                    <a:pt x="39" y="21"/>
                    <a:pt x="52" y="30"/>
                    <a:pt x="85" y="30"/>
                  </a:cubicBezTo>
                  <a:cubicBezTo>
                    <a:pt x="131" y="30"/>
                    <a:pt x="144" y="13"/>
                    <a:pt x="144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2" y="4"/>
                    <a:pt x="172" y="19"/>
                    <a:pt x="159" y="34"/>
                  </a:cubicBezTo>
                  <a:cubicBezTo>
                    <a:pt x="144" y="50"/>
                    <a:pt x="119" y="58"/>
                    <a:pt x="85" y="5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862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370891" y="2401939"/>
            <a:ext cx="9381758" cy="3805869"/>
            <a:chOff x="1370891" y="2185916"/>
            <a:chExt cx="9381758" cy="3805869"/>
          </a:xfrm>
          <a:solidFill>
            <a:schemeClr val="tx2">
              <a:lumMod val="60000"/>
              <a:lumOff val="40000"/>
              <a:alpha val="8000"/>
            </a:schemeClr>
          </a:solidFill>
        </p:grpSpPr>
        <p:sp>
          <p:nvSpPr>
            <p:cNvPr id="11" name="직사각형 10"/>
            <p:cNvSpPr/>
            <p:nvPr/>
          </p:nvSpPr>
          <p:spPr>
            <a:xfrm>
              <a:off x="5303912" y="219349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대표이사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303341" y="2697547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부사장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248128" y="2185916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투자자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303341" y="3379604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248128" y="3371235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212008" y="3372698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영업부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39461" y="3379604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385128" y="3379604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기술지원부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70891" y="408783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70891" y="4867337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QA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70891" y="5620372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AS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311639" y="4072409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 서비스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311639" y="4869458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212008" y="4080329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212008" y="4859416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 영업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240481" y="5620372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해외 영업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39461" y="5620372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307380" y="4085710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</a:t>
              </a:r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err="1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307380" y="4865216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H/W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307380" y="561825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응용</a:t>
              </a:r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S/W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248128" y="4070288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경리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248128" y="4867337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275950" y="561825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법무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텍스트 개체 틀 4"/>
          <p:cNvSpPr txBox="1">
            <a:spLocks/>
          </p:cNvSpPr>
          <p:nvPr/>
        </p:nvSpPr>
        <p:spPr>
          <a:xfrm>
            <a:off x="839416" y="2132855"/>
            <a:ext cx="10544068" cy="446449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조직도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7977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십자형 38"/>
          <p:cNvSpPr/>
          <p:nvPr/>
        </p:nvSpPr>
        <p:spPr>
          <a:xfrm>
            <a:off x="894257" y="3291816"/>
            <a:ext cx="1080120" cy="1080120"/>
          </a:xfrm>
          <a:prstGeom prst="plus">
            <a:avLst/>
          </a:prstGeom>
          <a:solidFill>
            <a:srgbClr val="92D05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십자형 39"/>
          <p:cNvSpPr/>
          <p:nvPr/>
        </p:nvSpPr>
        <p:spPr>
          <a:xfrm>
            <a:off x="898734" y="4953360"/>
            <a:ext cx="1080120" cy="1080120"/>
          </a:xfrm>
          <a:prstGeom prst="plus">
            <a:avLst/>
          </a:prstGeom>
          <a:solidFill>
            <a:srgbClr val="92D05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구름 2"/>
          <p:cNvSpPr/>
          <p:nvPr/>
        </p:nvSpPr>
        <p:spPr>
          <a:xfrm>
            <a:off x="4813012" y="2204864"/>
            <a:ext cx="3168352" cy="2304256"/>
          </a:xfrm>
          <a:prstGeom prst="cloud">
            <a:avLst/>
          </a:prstGeom>
          <a:solidFill>
            <a:srgbClr val="5656A4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SERVER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구름 31"/>
          <p:cNvSpPr/>
          <p:nvPr/>
        </p:nvSpPr>
        <p:spPr>
          <a:xfrm>
            <a:off x="5126670" y="2365428"/>
            <a:ext cx="2707154" cy="1968839"/>
          </a:xfrm>
          <a:prstGeom prst="cloud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SERVER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사용 전자 계약 진행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PROCESS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배지 5"/>
          <p:cNvSpPr/>
          <p:nvPr/>
        </p:nvSpPr>
        <p:spPr>
          <a:xfrm>
            <a:off x="5569096" y="4653136"/>
            <a:ext cx="1656184" cy="1440160"/>
          </a:xfrm>
          <a:prstGeom prst="plaque">
            <a:avLst/>
          </a:prstGeom>
          <a:solidFill>
            <a:schemeClr val="accent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BANK</a:t>
            </a:r>
          </a:p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십자형 8"/>
          <p:cNvSpPr/>
          <p:nvPr/>
        </p:nvSpPr>
        <p:spPr>
          <a:xfrm>
            <a:off x="996588" y="3291816"/>
            <a:ext cx="1080120" cy="1080120"/>
          </a:xfrm>
          <a:prstGeom prst="plus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중개자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십자형 9"/>
          <p:cNvSpPr/>
          <p:nvPr/>
        </p:nvSpPr>
        <p:spPr>
          <a:xfrm>
            <a:off x="996588" y="4953360"/>
            <a:ext cx="1080120" cy="1080120"/>
          </a:xfrm>
          <a:prstGeom prst="plus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매수자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 rot="936161">
            <a:off x="2171494" y="2501271"/>
            <a:ext cx="2804253" cy="133367"/>
          </a:xfrm>
          <a:prstGeom prst="rightArrow">
            <a:avLst/>
          </a:prstGeom>
          <a:solidFill>
            <a:srgbClr val="90CCA4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 rot="19880260">
            <a:off x="2048199" y="4712110"/>
            <a:ext cx="3037740" cy="151953"/>
          </a:xfrm>
          <a:prstGeom prst="rightArrow">
            <a:avLst/>
          </a:prstGeom>
          <a:solidFill>
            <a:srgbClr val="90CCA4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 flipV="1">
            <a:off x="2148716" y="3717032"/>
            <a:ext cx="2664296" cy="131850"/>
          </a:xfrm>
          <a:prstGeom prst="rightArrow">
            <a:avLst/>
          </a:prstGeom>
          <a:solidFill>
            <a:srgbClr val="90CCA4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2223866" y="5584701"/>
            <a:ext cx="3256882" cy="156740"/>
          </a:xfrm>
          <a:prstGeom prst="rightArrow">
            <a:avLst/>
          </a:prstGeom>
          <a:solidFill>
            <a:srgbClr val="92D050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원통 12"/>
          <p:cNvSpPr/>
          <p:nvPr/>
        </p:nvSpPr>
        <p:spPr>
          <a:xfrm>
            <a:off x="9840416" y="1652638"/>
            <a:ext cx="1512168" cy="4392488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28448" y="167656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45094" y="2475850"/>
            <a:ext cx="90281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     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     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      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 자 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 안 부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 토 부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8197388" y="3356992"/>
            <a:ext cx="1296144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405300" y="5589240"/>
            <a:ext cx="2160240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929027" y="1277801"/>
            <a:ext cx="1098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등록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30497" y="3038201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물건 등록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24193" y="4724408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73620" y="5069836"/>
            <a:ext cx="1098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서류접수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꺾인 연결선 10"/>
          <p:cNvCxnSpPr>
            <a:stCxn id="6" idx="2"/>
            <a:endCxn id="38" idx="1"/>
          </p:cNvCxnSpPr>
          <p:nvPr/>
        </p:nvCxnSpPr>
        <p:spPr>
          <a:xfrm rot="5400000" flipH="1">
            <a:off x="1692088" y="1388196"/>
            <a:ext cx="3924436" cy="5485764"/>
          </a:xfrm>
          <a:prstGeom prst="bentConnector4">
            <a:avLst>
              <a:gd name="adj1" fmla="val -5825"/>
              <a:gd name="adj2" fmla="val 1041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73620" y="6114202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076708" y="1916832"/>
            <a:ext cx="7763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64396" y="1627893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0" name="꺾인 연결선 29"/>
          <p:cNvCxnSpPr>
            <a:stCxn id="10" idx="2"/>
            <a:endCxn id="13" idx="3"/>
          </p:cNvCxnSpPr>
          <p:nvPr/>
        </p:nvCxnSpPr>
        <p:spPr>
          <a:xfrm rot="16200000" flipH="1">
            <a:off x="6060751" y="1509377"/>
            <a:ext cx="11646" cy="9059852"/>
          </a:xfrm>
          <a:prstGeom prst="bentConnector3">
            <a:avLst>
              <a:gd name="adj1" fmla="val 43763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164396" y="6230260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67546" y="5164083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 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26800" y="2639525"/>
            <a:ext cx="14093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강력 보안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ISP/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 인증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관련 서류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봇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66200" y="3030372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서류 발급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십자형 37"/>
          <p:cNvSpPr/>
          <p:nvPr/>
        </p:nvSpPr>
        <p:spPr>
          <a:xfrm>
            <a:off x="911424" y="1628800"/>
            <a:ext cx="1080120" cy="1080120"/>
          </a:xfrm>
          <a:prstGeom prst="plus">
            <a:avLst/>
          </a:prstGeom>
          <a:solidFill>
            <a:srgbClr val="92D05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십자형 6"/>
          <p:cNvSpPr/>
          <p:nvPr/>
        </p:nvSpPr>
        <p:spPr>
          <a:xfrm>
            <a:off x="996588" y="1630273"/>
            <a:ext cx="1080120" cy="1080120"/>
          </a:xfrm>
          <a:prstGeom prst="plus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매도자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배지 40"/>
          <p:cNvSpPr/>
          <p:nvPr/>
        </p:nvSpPr>
        <p:spPr>
          <a:xfrm>
            <a:off x="5639201" y="4706698"/>
            <a:ext cx="1523879" cy="1325112"/>
          </a:xfrm>
          <a:prstGeom prst="plaque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BANK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8111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225AD5A-C5AE-4C13-828D-7554ED021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52" y="1642809"/>
            <a:ext cx="7377496" cy="5934383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668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CAD15A3-4036-4EDA-B158-46788F42A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22222"/>
            <a:ext cx="8697376" cy="43773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관리자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3748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9CA10E1-F215-44F4-9ACE-158EA62A8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416" y="2050612"/>
            <a:ext cx="8640960" cy="43929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공인중개사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355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A5E0CCF-1D0B-47F5-B46F-97EA71FA8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22222"/>
            <a:ext cx="8626496" cy="43591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매도자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2269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08250C8-8B2F-4192-A52E-B548265FD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22223"/>
            <a:ext cx="8640960" cy="43659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매수자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6722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사용자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7B58E9B-8077-483F-8AAD-5179347FD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916832"/>
            <a:ext cx="8697374" cy="44827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85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서버 운영 흐름도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7DC8231-445D-4489-80F7-704ADC1F60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1628800"/>
            <a:ext cx="5982522" cy="48122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9322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of the Company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비젼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244056" y="2139216"/>
            <a:ext cx="5241721" cy="1069811"/>
            <a:chOff x="5244056" y="2033853"/>
            <a:chExt cx="5241721" cy="1069811"/>
          </a:xfrm>
        </p:grpSpPr>
        <p:sp>
          <p:nvSpPr>
            <p:cNvPr id="107" name="Freeform 5"/>
            <p:cNvSpPr>
              <a:spLocks noEditPoints="1"/>
            </p:cNvSpPr>
            <p:nvPr/>
          </p:nvSpPr>
          <p:spPr bwMode="auto">
            <a:xfrm>
              <a:off x="5244056" y="2131014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Text Box 8"/>
            <p:cNvSpPr txBox="1">
              <a:spLocks noChangeArrowheads="1"/>
            </p:cNvSpPr>
            <p:nvPr/>
          </p:nvSpPr>
          <p:spPr bwMode="auto">
            <a:xfrm>
              <a:off x="5632701" y="2033853"/>
              <a:ext cx="485307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투명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공정한 기업이 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015188" y="2589043"/>
            <a:ext cx="6057476" cy="1005550"/>
            <a:chOff x="6015188" y="2483680"/>
            <a:chExt cx="6057476" cy="1005550"/>
          </a:xfrm>
        </p:grpSpPr>
        <p:sp>
          <p:nvSpPr>
            <p:cNvPr id="109" name="Freeform 5"/>
            <p:cNvSpPr>
              <a:spLocks noEditPoints="1"/>
            </p:cNvSpPr>
            <p:nvPr/>
          </p:nvSpPr>
          <p:spPr bwMode="auto">
            <a:xfrm>
              <a:off x="6015188" y="2516580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Text Box 8"/>
            <p:cNvSpPr txBox="1">
              <a:spLocks noChangeArrowheads="1"/>
            </p:cNvSpPr>
            <p:nvPr/>
          </p:nvSpPr>
          <p:spPr bwMode="auto">
            <a:xfrm>
              <a:off x="6506650" y="2483680"/>
              <a:ext cx="556601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사회적 책임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소외계층을 위하여 환원 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287554" y="3192053"/>
            <a:ext cx="4137038" cy="1096558"/>
            <a:chOff x="7287554" y="3086690"/>
            <a:chExt cx="2608082" cy="1096558"/>
          </a:xfrm>
        </p:grpSpPr>
        <p:sp>
          <p:nvSpPr>
            <p:cNvPr id="111" name="Freeform 5"/>
            <p:cNvSpPr>
              <a:spLocks noEditPoints="1"/>
            </p:cNvSpPr>
            <p:nvPr/>
          </p:nvSpPr>
          <p:spPr bwMode="auto">
            <a:xfrm>
              <a:off x="7287554" y="3210598"/>
              <a:ext cx="251045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2" name="Text Box 8"/>
            <p:cNvSpPr txBox="1">
              <a:spLocks noChangeArrowheads="1"/>
            </p:cNvSpPr>
            <p:nvPr/>
          </p:nvSpPr>
          <p:spPr bwMode="auto">
            <a:xfrm>
              <a:off x="7606383" y="3086690"/>
              <a:ext cx="228925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조세의 정의와 부동산 정책에 반영되도록 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058687" y="3645024"/>
            <a:ext cx="3324798" cy="1029152"/>
            <a:chOff x="8058685" y="3539661"/>
            <a:chExt cx="1986066" cy="1029152"/>
          </a:xfrm>
        </p:grpSpPr>
        <p:sp>
          <p:nvSpPr>
            <p:cNvPr id="113" name="Freeform 5"/>
            <p:cNvSpPr>
              <a:spLocks noEditPoints="1"/>
            </p:cNvSpPr>
            <p:nvPr/>
          </p:nvSpPr>
          <p:spPr bwMode="auto">
            <a:xfrm>
              <a:off x="8058685" y="3596163"/>
              <a:ext cx="253823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Text Box 8"/>
            <p:cNvSpPr txBox="1">
              <a:spLocks noChangeArrowheads="1"/>
            </p:cNvSpPr>
            <p:nvPr/>
          </p:nvSpPr>
          <p:spPr bwMode="auto">
            <a:xfrm>
              <a:off x="8434778" y="3539661"/>
              <a:ext cx="160997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쉬임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없는 변화와 혁신으로 미래를 여는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창조 기업이 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919782" y="4112797"/>
            <a:ext cx="3296898" cy="972650"/>
            <a:chOff x="8919782" y="4007434"/>
            <a:chExt cx="3296898" cy="972650"/>
          </a:xfrm>
        </p:grpSpPr>
        <p:sp>
          <p:nvSpPr>
            <p:cNvPr id="115" name="Freeform 5"/>
            <p:cNvSpPr>
              <a:spLocks noEditPoints="1"/>
            </p:cNvSpPr>
            <p:nvPr/>
          </p:nvSpPr>
          <p:spPr bwMode="auto">
            <a:xfrm>
              <a:off x="8919782" y="4007434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Text Box 8"/>
            <p:cNvSpPr txBox="1">
              <a:spLocks noChangeArrowheads="1"/>
            </p:cNvSpPr>
            <p:nvPr/>
          </p:nvSpPr>
          <p:spPr bwMode="auto">
            <a:xfrm>
              <a:off x="9407102" y="4086108"/>
              <a:ext cx="280957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나무처럼 소리 없이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조용히 성장하겠습니다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029363" y="3216725"/>
            <a:ext cx="5860598" cy="3225899"/>
            <a:chOff x="2714625" y="3219450"/>
            <a:chExt cx="4343400" cy="2390775"/>
          </a:xfrm>
        </p:grpSpPr>
        <p:sp>
          <p:nvSpPr>
            <p:cNvPr id="125" name="자유형 124"/>
            <p:cNvSpPr/>
            <p:nvPr/>
          </p:nvSpPr>
          <p:spPr>
            <a:xfrm>
              <a:off x="2714625" y="48577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6" name="자유형 125"/>
            <p:cNvSpPr/>
            <p:nvPr/>
          </p:nvSpPr>
          <p:spPr>
            <a:xfrm>
              <a:off x="3009900" y="427672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7" name="자유형 126"/>
            <p:cNvSpPr/>
            <p:nvPr/>
          </p:nvSpPr>
          <p:spPr>
            <a:xfrm>
              <a:off x="4714875" y="53149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자유형 127"/>
            <p:cNvSpPr/>
            <p:nvPr/>
          </p:nvSpPr>
          <p:spPr>
            <a:xfrm>
              <a:off x="3609975" y="32194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자유형 128"/>
            <p:cNvSpPr/>
            <p:nvPr/>
          </p:nvSpPr>
          <p:spPr>
            <a:xfrm>
              <a:off x="4191000" y="353377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자유형 129"/>
            <p:cNvSpPr/>
            <p:nvPr/>
          </p:nvSpPr>
          <p:spPr>
            <a:xfrm>
              <a:off x="5095875" y="404812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자유형 130"/>
            <p:cNvSpPr/>
            <p:nvPr/>
          </p:nvSpPr>
          <p:spPr>
            <a:xfrm>
              <a:off x="5650231" y="4295775"/>
              <a:ext cx="792000" cy="320040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2" name="자유형 131"/>
            <p:cNvSpPr/>
            <p:nvPr/>
          </p:nvSpPr>
          <p:spPr>
            <a:xfrm>
              <a:off x="6305550" y="461010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3" name="직선 연결선 132"/>
            <p:cNvCxnSpPr>
              <a:stCxn id="128" idx="0"/>
            </p:cNvCxnSpPr>
            <p:nvPr/>
          </p:nvCxnSpPr>
          <p:spPr>
            <a:xfrm>
              <a:off x="3609975" y="3514725"/>
              <a:ext cx="673993" cy="274315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직선 연결선 133"/>
            <p:cNvCxnSpPr>
              <a:endCxn id="132" idx="0"/>
            </p:cNvCxnSpPr>
            <p:nvPr/>
          </p:nvCxnSpPr>
          <p:spPr>
            <a:xfrm>
              <a:off x="5057775" y="4362450"/>
              <a:ext cx="1247775" cy="542925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직선 연결선 134"/>
            <p:cNvCxnSpPr>
              <a:endCxn id="127" idx="0"/>
            </p:cNvCxnSpPr>
            <p:nvPr/>
          </p:nvCxnSpPr>
          <p:spPr>
            <a:xfrm>
              <a:off x="3009900" y="4581525"/>
              <a:ext cx="1704975" cy="1028700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8" name="Freeform 5"/>
          <p:cNvSpPr>
            <a:spLocks noEditPoints="1"/>
          </p:cNvSpPr>
          <p:nvPr/>
        </p:nvSpPr>
        <p:spPr bwMode="auto">
          <a:xfrm>
            <a:off x="6991370" y="4956891"/>
            <a:ext cx="586142" cy="1486235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Freeform 5"/>
          <p:cNvSpPr>
            <a:spLocks noEditPoints="1"/>
          </p:cNvSpPr>
          <p:nvPr/>
        </p:nvSpPr>
        <p:spPr bwMode="auto">
          <a:xfrm>
            <a:off x="1940576" y="4386775"/>
            <a:ext cx="871808" cy="2210577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Freeform 5"/>
          <p:cNvSpPr>
            <a:spLocks noEditPoints="1"/>
          </p:cNvSpPr>
          <p:nvPr/>
        </p:nvSpPr>
        <p:spPr bwMode="auto">
          <a:xfrm>
            <a:off x="4661089" y="3402312"/>
            <a:ext cx="586142" cy="1486235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1107500" y="1924638"/>
            <a:ext cx="2469148" cy="2255172"/>
            <a:chOff x="1290296" y="2261860"/>
            <a:chExt cx="1829932" cy="1671351"/>
          </a:xfrm>
        </p:grpSpPr>
        <p:sp>
          <p:nvSpPr>
            <p:cNvPr id="122" name="타원 121"/>
            <p:cNvSpPr/>
            <p:nvPr/>
          </p:nvSpPr>
          <p:spPr>
            <a:xfrm>
              <a:off x="1374918" y="2261860"/>
              <a:ext cx="1671353" cy="167135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3" name="Text Box 8"/>
            <p:cNvSpPr txBox="1">
              <a:spLocks noChangeArrowheads="1"/>
            </p:cNvSpPr>
            <p:nvPr/>
          </p:nvSpPr>
          <p:spPr bwMode="auto">
            <a:xfrm>
              <a:off x="1290296" y="3080921"/>
              <a:ext cx="1829932" cy="342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혁신으로 미래를 여는 기업이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 algn="ctr"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되겠습니다</a:t>
              </a:r>
              <a:endPara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24" name="Text Box 8"/>
            <p:cNvSpPr txBox="1">
              <a:spLocks noChangeArrowheads="1"/>
            </p:cNvSpPr>
            <p:nvPr/>
          </p:nvSpPr>
          <p:spPr bwMode="auto">
            <a:xfrm>
              <a:off x="1290296" y="2795171"/>
              <a:ext cx="1829931" cy="250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신뢰받는기업</a:t>
              </a:r>
              <a:endParaRPr lang="ko-KR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6103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19336" y="1628800"/>
            <a:ext cx="11953328" cy="5112568"/>
            <a:chOff x="119336" y="1628800"/>
            <a:chExt cx="11953328" cy="5112568"/>
          </a:xfrm>
        </p:grpSpPr>
        <p:sp>
          <p:nvSpPr>
            <p:cNvPr id="81" name="직사각형 80"/>
            <p:cNvSpPr/>
            <p:nvPr/>
          </p:nvSpPr>
          <p:spPr>
            <a:xfrm>
              <a:off x="119336" y="1628800"/>
              <a:ext cx="11953328" cy="51125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308166" y="2120034"/>
              <a:ext cx="2871962" cy="1164950"/>
              <a:chOff x="407368" y="2120034"/>
              <a:chExt cx="2871962" cy="1164950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407368" y="2120034"/>
                <a:ext cx="2871962" cy="11649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51384" y="2617748"/>
                <a:ext cx="261075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운영난을 겪고 있는 공인중개사를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lvl="0" algn="r">
                  <a:lnSpc>
                    <a:spcPct val="100000"/>
                  </a:lnSpc>
                </a:pP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무상 오피스 솔루션 지원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" name="Text Box 8"/>
              <p:cNvSpPr txBox="1">
                <a:spLocks noChangeArrowheads="1"/>
              </p:cNvSpPr>
              <p:nvPr/>
            </p:nvSpPr>
            <p:spPr bwMode="auto">
              <a:xfrm>
                <a:off x="598439" y="2244890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r"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중개사 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협업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9011873" y="2120034"/>
              <a:ext cx="2871962" cy="1251456"/>
              <a:chOff x="9111075" y="2120034"/>
              <a:chExt cx="2871962" cy="1251456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9111075" y="2120034"/>
                <a:ext cx="2871962" cy="125145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9173881" y="2576096"/>
                <a:ext cx="2809155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부동산 관련 서류 열람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및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서류 확정 일자 등기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까지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원스톱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Text Box 8"/>
              <p:cNvSpPr txBox="1">
                <a:spLocks noChangeArrowheads="1"/>
              </p:cNvSpPr>
              <p:nvPr/>
            </p:nvSpPr>
            <p:spPr bwMode="auto">
              <a:xfrm>
                <a:off x="9173882" y="2204864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투명</a:t>
                </a: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 거래</a:t>
                </a:r>
                <a:endParaRPr lang="ko-KR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9011873" y="5072418"/>
              <a:ext cx="2871962" cy="1524934"/>
              <a:chOff x="9116649" y="5072418"/>
              <a:chExt cx="2871962" cy="1524934"/>
            </a:xfrm>
          </p:grpSpPr>
          <p:sp>
            <p:nvSpPr>
              <p:cNvPr id="74" name="직사각형 73"/>
              <p:cNvSpPr/>
              <p:nvPr/>
            </p:nvSpPr>
            <p:spPr>
              <a:xfrm>
                <a:off x="9116649" y="5072418"/>
                <a:ext cx="2871962" cy="15249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9245890" y="5622339"/>
                <a:ext cx="2737146" cy="83099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공인중개사를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통한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거래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수수료 율을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조정하고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비대면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영상 솔루션을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활용한 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안전한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거래 방식 제공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6" name="Text Box 8"/>
              <p:cNvSpPr txBox="1">
                <a:spLocks noChangeArrowheads="1"/>
              </p:cNvSpPr>
              <p:nvPr/>
            </p:nvSpPr>
            <p:spPr bwMode="auto">
              <a:xfrm>
                <a:off x="9245890" y="5178519"/>
                <a:ext cx="261075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시장 </a:t>
                </a:r>
                <a:r>
                  <a:rPr lang="ko-KR" altLang="en-US" sz="2000" b="1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개선</a:t>
                </a:r>
                <a:endParaRPr lang="ko-KR" altLang="ko-KR" sz="20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</p:grpSp>
        <p:sp>
          <p:nvSpPr>
            <p:cNvPr id="78" name="직사각형 77"/>
            <p:cNvSpPr/>
            <p:nvPr/>
          </p:nvSpPr>
          <p:spPr>
            <a:xfrm>
              <a:off x="308166" y="5072418"/>
              <a:ext cx="2871962" cy="1397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 되도록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 내에서 협업 및 정보 공유로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더 나은 비즈니스가 되도록 기회를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운영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도넛 85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8" name="도넛 87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도넛 86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타원 95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751" y="2138756"/>
            <a:ext cx="607193" cy="504123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4004415" y="5762812"/>
            <a:ext cx="464097" cy="463254"/>
            <a:chOff x="3959236" y="5622046"/>
            <a:chExt cx="464097" cy="463254"/>
          </a:xfrm>
          <a:noFill/>
        </p:grpSpPr>
        <p:sp>
          <p:nvSpPr>
            <p:cNvPr id="104" name="Freeform 5"/>
            <p:cNvSpPr>
              <a:spLocks noEditPoints="1"/>
            </p:cNvSpPr>
            <p:nvPr/>
          </p:nvSpPr>
          <p:spPr bwMode="auto">
            <a:xfrm>
              <a:off x="3959236" y="5689947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Freeform 5"/>
            <p:cNvSpPr>
              <a:spLocks noEditPoints="1"/>
            </p:cNvSpPr>
            <p:nvPr/>
          </p:nvSpPr>
          <p:spPr bwMode="auto">
            <a:xfrm>
              <a:off x="4118818" y="5622046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Freeform 5"/>
            <p:cNvSpPr>
              <a:spLocks noEditPoints="1"/>
            </p:cNvSpPr>
            <p:nvPr/>
          </p:nvSpPr>
          <p:spPr bwMode="auto">
            <a:xfrm>
              <a:off x="4267413" y="5689947"/>
              <a:ext cx="155920" cy="395353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9" name="직사각형 88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92" y="2006833"/>
            <a:ext cx="545951" cy="5459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482" y="5735458"/>
            <a:ext cx="562490" cy="5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104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063552" y="980728"/>
            <a:ext cx="7776864" cy="1368152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pic>
        <p:nvPicPr>
          <p:cNvPr id="13" name="그림 개체 틀 1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3" b="29503"/>
          <a:stretch>
            <a:fillRect/>
          </a:stretch>
        </p:blipFill>
        <p:spPr/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E88FACA-DB68-4FF4-9B56-E693C9E7D61B}"/>
              </a:ext>
            </a:extLst>
          </p:cNvPr>
          <p:cNvSpPr/>
          <p:nvPr/>
        </p:nvSpPr>
        <p:spPr>
          <a:xfrm>
            <a:off x="407368" y="2856220"/>
            <a:ext cx="11521280" cy="312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돈을 </a:t>
            </a:r>
            <a:r>
              <a:rPr lang="ko-KR" altLang="en-US" sz="1000" b="1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쫒기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보다는  우리의 일이 사회에 가져다 줄 변화에 집중하며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우리의 목표는 혁신을 통하여 사회적 비용을 줄이는 것이며 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부대끼며 살아가는 세상에서 신뢰를 찾기 위한 노력이다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!!!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15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d"/>
      </p:transition>
    </mc:Choice>
    <mc:Fallback xmlns="">
      <p:transition spd="slow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308166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452182" y="2638653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사업자를 위한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개별 사이트 구성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9" name="Text Box 8"/>
          <p:cNvSpPr txBox="1">
            <a:spLocks noChangeArrowheads="1"/>
          </p:cNvSpPr>
          <p:nvPr/>
        </p:nvSpPr>
        <p:spPr bwMode="auto">
          <a:xfrm>
            <a:off x="499237" y="224489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호스팅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지원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9011873" y="2120034"/>
            <a:ext cx="2871962" cy="12514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9074679" y="2638653"/>
            <a:ext cx="28091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중개사를 통해 쉽고 빠르게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등록 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등록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9011873" y="5072418"/>
            <a:ext cx="2871962" cy="1524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9141114" y="5622339"/>
            <a:ext cx="273714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분석 및 매물 정보와 거래 정보를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빠르게 제공할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구축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데이터 베이스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08166" y="5072418"/>
            <a:ext cx="2871962" cy="13979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199632" y="5622339"/>
            <a:ext cx="292652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보안이 요구되는 등기필증들을 암호화하여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안전하게 관리 될 수 있도록 기술 축적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515408" y="5199732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암호화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 축적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1" name="도넛 110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" name="도넛 111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3" name="도넛 112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타원 120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7757954" y="5819375"/>
            <a:ext cx="397876" cy="425493"/>
            <a:chOff x="3263725" y="5646638"/>
            <a:chExt cx="323850" cy="342900"/>
          </a:xfrm>
          <a:solidFill>
            <a:srgbClr val="FFFFFF"/>
          </a:solidFill>
        </p:grpSpPr>
        <p:sp>
          <p:nvSpPr>
            <p:cNvPr id="138" name="Freeform 231"/>
            <p:cNvSpPr>
              <a:spLocks noEditPoints="1"/>
            </p:cNvSpPr>
            <p:nvPr/>
          </p:nvSpPr>
          <p:spPr bwMode="auto">
            <a:xfrm>
              <a:off x="3263725" y="5646638"/>
              <a:ext cx="323850" cy="104775"/>
            </a:xfrm>
            <a:custGeom>
              <a:avLst/>
              <a:gdLst/>
              <a:ahLst/>
              <a:cxnLst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4"/>
                </a:cxn>
                <a:cxn ang="0">
                  <a:pos x="190" y="14"/>
                </a:cxn>
                <a:cxn ang="0">
                  <a:pos x="190" y="52"/>
                </a:cxn>
                <a:cxn ang="0">
                  <a:pos x="14" y="52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204" y="14"/>
                  </a:move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4"/>
                  </a:lnTo>
                  <a:close/>
                  <a:moveTo>
                    <a:pt x="190" y="14"/>
                  </a:moveTo>
                  <a:lnTo>
                    <a:pt x="190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9" name="Freeform 232"/>
            <p:cNvSpPr>
              <a:spLocks/>
            </p:cNvSpPr>
            <p:nvPr/>
          </p:nvSpPr>
          <p:spPr bwMode="auto">
            <a:xfrm>
              <a:off x="3489150" y="568156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0" name="Freeform 233"/>
            <p:cNvSpPr>
              <a:spLocks noEditPoints="1"/>
            </p:cNvSpPr>
            <p:nvPr/>
          </p:nvSpPr>
          <p:spPr bwMode="auto">
            <a:xfrm>
              <a:off x="3263725" y="5767288"/>
              <a:ext cx="323850" cy="104775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4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4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2"/>
                </a:cxn>
                <a:cxn ang="0">
                  <a:pos x="204" y="12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0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14"/>
                </a:cxn>
                <a:cxn ang="0">
                  <a:pos x="190" y="50"/>
                </a:cxn>
                <a:cxn ang="0">
                  <a:pos x="14" y="50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19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4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4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2"/>
                  </a:lnTo>
                  <a:lnTo>
                    <a:pt x="204" y="12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0"/>
                  </a:lnTo>
                  <a:lnTo>
                    <a:pt x="190" y="0"/>
                  </a:lnTo>
                  <a:lnTo>
                    <a:pt x="190" y="0"/>
                  </a:lnTo>
                  <a:close/>
                  <a:moveTo>
                    <a:pt x="190" y="14"/>
                  </a:moveTo>
                  <a:lnTo>
                    <a:pt x="190" y="50"/>
                  </a:lnTo>
                  <a:lnTo>
                    <a:pt x="14" y="50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Freeform 234"/>
            <p:cNvSpPr>
              <a:spLocks/>
            </p:cNvSpPr>
            <p:nvPr/>
          </p:nvSpPr>
          <p:spPr bwMode="auto">
            <a:xfrm>
              <a:off x="3489150" y="580221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2" name="Freeform 235"/>
            <p:cNvSpPr>
              <a:spLocks noEditPoints="1"/>
            </p:cNvSpPr>
            <p:nvPr/>
          </p:nvSpPr>
          <p:spPr bwMode="auto">
            <a:xfrm>
              <a:off x="3263725" y="5884763"/>
              <a:ext cx="323850" cy="104775"/>
            </a:xfrm>
            <a:custGeom>
              <a:avLst/>
              <a:gdLst/>
              <a:ahLst/>
              <a:cxnLst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4"/>
                </a:cxn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2" y="66"/>
                </a:cxn>
                <a:cxn ang="0">
                  <a:pos x="14" y="52"/>
                </a:cxn>
                <a:cxn ang="0">
                  <a:pos x="14" y="16"/>
                </a:cxn>
                <a:cxn ang="0">
                  <a:pos x="190" y="16"/>
                </a:cxn>
                <a:cxn ang="0">
                  <a:pos x="190" y="52"/>
                </a:cxn>
                <a:cxn ang="0">
                  <a:pos x="14" y="52"/>
                </a:cxn>
              </a:cxnLst>
              <a:rect l="0" t="0" r="r" b="b"/>
              <a:pathLst>
                <a:path w="204" h="66">
                  <a:moveTo>
                    <a:pt x="12" y="66"/>
                  </a:move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4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2" y="66"/>
                  </a:lnTo>
                  <a:close/>
                  <a:moveTo>
                    <a:pt x="14" y="52"/>
                  </a:moveTo>
                  <a:lnTo>
                    <a:pt x="14" y="16"/>
                  </a:lnTo>
                  <a:lnTo>
                    <a:pt x="190" y="16"/>
                  </a:lnTo>
                  <a:lnTo>
                    <a:pt x="190" y="52"/>
                  </a:lnTo>
                  <a:lnTo>
                    <a:pt x="14" y="5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3" name="Freeform 236"/>
            <p:cNvSpPr>
              <a:spLocks/>
            </p:cNvSpPr>
            <p:nvPr/>
          </p:nvSpPr>
          <p:spPr bwMode="auto">
            <a:xfrm>
              <a:off x="3489150" y="5919688"/>
              <a:ext cx="57150" cy="222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6" h="14">
                  <a:moveTo>
                    <a:pt x="3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962385" y="5735582"/>
            <a:ext cx="548741" cy="553682"/>
            <a:chOff x="4003771" y="5781717"/>
            <a:chExt cx="464150" cy="468330"/>
          </a:xfrm>
        </p:grpSpPr>
        <p:sp>
          <p:nvSpPr>
            <p:cNvPr id="124" name="Freeform 60"/>
            <p:cNvSpPr>
              <a:spLocks/>
            </p:cNvSpPr>
            <p:nvPr/>
          </p:nvSpPr>
          <p:spPr bwMode="auto">
            <a:xfrm>
              <a:off x="4074857" y="5856984"/>
              <a:ext cx="326159" cy="234165"/>
            </a:xfrm>
            <a:custGeom>
              <a:avLst/>
              <a:gdLst/>
              <a:ahLst/>
              <a:cxnLst>
                <a:cxn ang="0">
                  <a:pos x="0" y="112"/>
                </a:cxn>
                <a:cxn ang="0">
                  <a:pos x="0" y="112"/>
                </a:cxn>
                <a:cxn ang="0">
                  <a:pos x="156" y="112"/>
                </a:cxn>
                <a:cxn ang="0">
                  <a:pos x="156" y="112"/>
                </a:cxn>
                <a:cxn ang="0">
                  <a:pos x="156" y="0"/>
                </a:cxn>
                <a:cxn ang="0">
                  <a:pos x="15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0" y="112"/>
                </a:cxn>
              </a:cxnLst>
              <a:rect l="0" t="0" r="r" b="b"/>
              <a:pathLst>
                <a:path w="156" h="112">
                  <a:moveTo>
                    <a:pt x="0" y="112"/>
                  </a:moveTo>
                  <a:lnTo>
                    <a:pt x="0" y="112"/>
                  </a:lnTo>
                  <a:lnTo>
                    <a:pt x="156" y="112"/>
                  </a:lnTo>
                  <a:lnTo>
                    <a:pt x="156" y="112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5" name="Freeform 61"/>
            <p:cNvSpPr>
              <a:spLocks noEditPoints="1"/>
            </p:cNvSpPr>
            <p:nvPr/>
          </p:nvSpPr>
          <p:spPr bwMode="auto">
            <a:xfrm>
              <a:off x="4003771" y="5781717"/>
              <a:ext cx="464150" cy="468330"/>
            </a:xfrm>
            <a:custGeom>
              <a:avLst/>
              <a:gdLst/>
              <a:ahLst/>
              <a:cxnLst>
                <a:cxn ang="0">
                  <a:pos x="18" y="184"/>
                </a:cxn>
                <a:cxn ang="0">
                  <a:pos x="72" y="184"/>
                </a:cxn>
                <a:cxn ang="0">
                  <a:pos x="72" y="184"/>
                </a:cxn>
                <a:cxn ang="0">
                  <a:pos x="64" y="196"/>
                </a:cxn>
                <a:cxn ang="0">
                  <a:pos x="56" y="212"/>
                </a:cxn>
                <a:cxn ang="0">
                  <a:pos x="56" y="212"/>
                </a:cxn>
                <a:cxn ang="0">
                  <a:pos x="54" y="218"/>
                </a:cxn>
                <a:cxn ang="0">
                  <a:pos x="54" y="222"/>
                </a:cxn>
                <a:cxn ang="0">
                  <a:pos x="58" y="224"/>
                </a:cxn>
                <a:cxn ang="0">
                  <a:pos x="64" y="224"/>
                </a:cxn>
                <a:cxn ang="0">
                  <a:pos x="106" y="224"/>
                </a:cxn>
                <a:cxn ang="0">
                  <a:pos x="118" y="224"/>
                </a:cxn>
                <a:cxn ang="0">
                  <a:pos x="160" y="224"/>
                </a:cxn>
                <a:cxn ang="0">
                  <a:pos x="160" y="224"/>
                </a:cxn>
                <a:cxn ang="0">
                  <a:pos x="166" y="224"/>
                </a:cxn>
                <a:cxn ang="0">
                  <a:pos x="168" y="222"/>
                </a:cxn>
                <a:cxn ang="0">
                  <a:pos x="170" y="218"/>
                </a:cxn>
                <a:cxn ang="0">
                  <a:pos x="168" y="212"/>
                </a:cxn>
                <a:cxn ang="0">
                  <a:pos x="168" y="212"/>
                </a:cxn>
                <a:cxn ang="0">
                  <a:pos x="160" y="196"/>
                </a:cxn>
                <a:cxn ang="0">
                  <a:pos x="152" y="184"/>
                </a:cxn>
                <a:cxn ang="0">
                  <a:pos x="206" y="184"/>
                </a:cxn>
                <a:cxn ang="0">
                  <a:pos x="206" y="184"/>
                </a:cxn>
                <a:cxn ang="0">
                  <a:pos x="212" y="182"/>
                </a:cxn>
                <a:cxn ang="0">
                  <a:pos x="218" y="178"/>
                </a:cxn>
                <a:cxn ang="0">
                  <a:pos x="222" y="174"/>
                </a:cxn>
                <a:cxn ang="0">
                  <a:pos x="222" y="166"/>
                </a:cxn>
                <a:cxn ang="0">
                  <a:pos x="222" y="18"/>
                </a:cxn>
                <a:cxn ang="0">
                  <a:pos x="222" y="18"/>
                </a:cxn>
                <a:cxn ang="0">
                  <a:pos x="222" y="12"/>
                </a:cxn>
                <a:cxn ang="0">
                  <a:pos x="218" y="6"/>
                </a:cxn>
                <a:cxn ang="0">
                  <a:pos x="212" y="2"/>
                </a:cxn>
                <a:cxn ang="0">
                  <a:pos x="206" y="0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66"/>
                </a:cxn>
                <a:cxn ang="0">
                  <a:pos x="0" y="166"/>
                </a:cxn>
                <a:cxn ang="0">
                  <a:pos x="2" y="174"/>
                </a:cxn>
                <a:cxn ang="0">
                  <a:pos x="6" y="178"/>
                </a:cxn>
                <a:cxn ang="0">
                  <a:pos x="12" y="182"/>
                </a:cxn>
                <a:cxn ang="0">
                  <a:pos x="18" y="184"/>
                </a:cxn>
                <a:cxn ang="0">
                  <a:pos x="18" y="18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6" y="16"/>
                </a:cxn>
                <a:cxn ang="0">
                  <a:pos x="206" y="16"/>
                </a:cxn>
                <a:cxn ang="0">
                  <a:pos x="206" y="168"/>
                </a:cxn>
                <a:cxn ang="0">
                  <a:pos x="206" y="168"/>
                </a:cxn>
                <a:cxn ang="0">
                  <a:pos x="16" y="168"/>
                </a:cxn>
                <a:cxn ang="0">
                  <a:pos x="16" y="168"/>
                </a:cxn>
                <a:cxn ang="0">
                  <a:pos x="16" y="16"/>
                </a:cxn>
                <a:cxn ang="0">
                  <a:pos x="16" y="16"/>
                </a:cxn>
              </a:cxnLst>
              <a:rect l="0" t="0" r="r" b="b"/>
              <a:pathLst>
                <a:path w="222" h="224">
                  <a:moveTo>
                    <a:pt x="18" y="184"/>
                  </a:moveTo>
                  <a:lnTo>
                    <a:pt x="72" y="184"/>
                  </a:lnTo>
                  <a:lnTo>
                    <a:pt x="72" y="184"/>
                  </a:lnTo>
                  <a:lnTo>
                    <a:pt x="64" y="196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4" y="218"/>
                  </a:lnTo>
                  <a:lnTo>
                    <a:pt x="54" y="222"/>
                  </a:lnTo>
                  <a:lnTo>
                    <a:pt x="58" y="224"/>
                  </a:lnTo>
                  <a:lnTo>
                    <a:pt x="64" y="224"/>
                  </a:lnTo>
                  <a:lnTo>
                    <a:pt x="106" y="224"/>
                  </a:lnTo>
                  <a:lnTo>
                    <a:pt x="118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6" y="224"/>
                  </a:lnTo>
                  <a:lnTo>
                    <a:pt x="168" y="222"/>
                  </a:lnTo>
                  <a:lnTo>
                    <a:pt x="170" y="218"/>
                  </a:lnTo>
                  <a:lnTo>
                    <a:pt x="168" y="212"/>
                  </a:lnTo>
                  <a:lnTo>
                    <a:pt x="168" y="212"/>
                  </a:lnTo>
                  <a:lnTo>
                    <a:pt x="160" y="196"/>
                  </a:lnTo>
                  <a:lnTo>
                    <a:pt x="152" y="184"/>
                  </a:lnTo>
                  <a:lnTo>
                    <a:pt x="206" y="184"/>
                  </a:lnTo>
                  <a:lnTo>
                    <a:pt x="206" y="184"/>
                  </a:lnTo>
                  <a:lnTo>
                    <a:pt x="212" y="182"/>
                  </a:lnTo>
                  <a:lnTo>
                    <a:pt x="218" y="178"/>
                  </a:lnTo>
                  <a:lnTo>
                    <a:pt x="222" y="174"/>
                  </a:lnTo>
                  <a:lnTo>
                    <a:pt x="222" y="166"/>
                  </a:lnTo>
                  <a:lnTo>
                    <a:pt x="222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8" y="6"/>
                  </a:lnTo>
                  <a:lnTo>
                    <a:pt x="212" y="2"/>
                  </a:lnTo>
                  <a:lnTo>
                    <a:pt x="206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6" y="178"/>
                  </a:lnTo>
                  <a:lnTo>
                    <a:pt x="12" y="182"/>
                  </a:lnTo>
                  <a:lnTo>
                    <a:pt x="18" y="184"/>
                  </a:lnTo>
                  <a:lnTo>
                    <a:pt x="18" y="184"/>
                  </a:lnTo>
                  <a:close/>
                  <a:moveTo>
                    <a:pt x="16" y="16"/>
                  </a:moveTo>
                  <a:lnTo>
                    <a:pt x="16" y="16"/>
                  </a:lnTo>
                  <a:lnTo>
                    <a:pt x="206" y="16"/>
                  </a:lnTo>
                  <a:lnTo>
                    <a:pt x="206" y="16"/>
                  </a:lnTo>
                  <a:lnTo>
                    <a:pt x="206" y="168"/>
                  </a:lnTo>
                  <a:lnTo>
                    <a:pt x="206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574" y="2016936"/>
            <a:ext cx="610284" cy="610284"/>
          </a:xfrm>
          <a:prstGeom prst="rect">
            <a:avLst/>
          </a:prstGeom>
        </p:spPr>
      </p:pic>
      <p:grpSp>
        <p:nvGrpSpPr>
          <p:cNvPr id="126" name="그룹 125"/>
          <p:cNvGrpSpPr/>
          <p:nvPr/>
        </p:nvGrpSpPr>
        <p:grpSpPr>
          <a:xfrm>
            <a:off x="3929225" y="2171056"/>
            <a:ext cx="600470" cy="336987"/>
            <a:chOff x="4316520" y="1469441"/>
            <a:chExt cx="1242900" cy="697523"/>
          </a:xfrm>
          <a:solidFill>
            <a:schemeClr val="bg1"/>
          </a:solidFill>
        </p:grpSpPr>
        <p:sp>
          <p:nvSpPr>
            <p:cNvPr id="127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348" y="5832285"/>
            <a:ext cx="266813" cy="2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124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308166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452182" y="2607295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유무선 전화 및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SNS,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문자메세지로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신청이 가능하도록 지원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 Box 8"/>
          <p:cNvSpPr txBox="1">
            <a:spLocks noChangeArrowheads="1"/>
          </p:cNvSpPr>
          <p:nvPr/>
        </p:nvSpPr>
        <p:spPr bwMode="auto">
          <a:xfrm>
            <a:off x="499237" y="224489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매도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매수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011873" y="2120034"/>
            <a:ext cx="2871962" cy="1164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9074679" y="2607295"/>
            <a:ext cx="280915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매물검색 회신 서비스를 통해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시세 조회 및 새로운 사항 알림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err="1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앱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웹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011873" y="5072418"/>
            <a:ext cx="2871962" cy="15249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9141114" y="5622339"/>
            <a:ext cx="273714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 요구에 부합하는 응답 서비스와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위치기반 건축물 정보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매물등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소비자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니즈를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 후 정보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AR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VR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AI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08166" y="5072418"/>
            <a:ext cx="2871962" cy="12486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99632" y="5622339"/>
            <a:ext cx="29265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보이스톡을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찾을 수 있도록 간편한 솔루션 지원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515408" y="5199732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인공지능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소개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콜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도넛 115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도넛 116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도넛 117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2089170"/>
            <a:ext cx="571195" cy="57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465" y="2102359"/>
            <a:ext cx="502615" cy="502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5689951"/>
            <a:ext cx="573476" cy="5734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58" y="5774145"/>
            <a:ext cx="520963" cy="52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1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131C99A-DC9A-4964-944C-B1007101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052736"/>
            <a:ext cx="10060689" cy="5355315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2252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660BEFF-8CED-4B25-8ECC-B2DFC14EE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46" y="1268760"/>
            <a:ext cx="8812534" cy="5270156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4496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2">
      <a:dk1>
        <a:sysClr val="windowText" lastClr="000000"/>
      </a:dk1>
      <a:lt1>
        <a:sysClr val="window" lastClr="FFFFFF"/>
      </a:lt1>
      <a:dk2>
        <a:srgbClr val="8AA3B4"/>
      </a:dk2>
      <a:lt2>
        <a:srgbClr val="E6EAEE"/>
      </a:lt2>
      <a:accent1>
        <a:srgbClr val="5F59C7"/>
      </a:accent1>
      <a:accent2>
        <a:srgbClr val="A4A1DF"/>
      </a:accent2>
      <a:accent3>
        <a:srgbClr val="5471CC"/>
      </a:accent3>
      <a:accent4>
        <a:srgbClr val="8C9DD4"/>
      </a:accent4>
      <a:accent5>
        <a:srgbClr val="635F83"/>
      </a:accent5>
      <a:accent6>
        <a:srgbClr val="6E8CE0"/>
      </a:accent6>
      <a:hlink>
        <a:srgbClr val="7F7F7F"/>
      </a:hlink>
      <a:folHlink>
        <a:srgbClr val="3F3F3F"/>
      </a:folHlink>
    </a:clrScheme>
    <a:fontScheme name="사용자 지정 1">
      <a:majorFont>
        <a:latin typeface="Gidole"/>
        <a:ea typeface="맑은 고딕"/>
        <a:cs typeface=""/>
      </a:majorFont>
      <a:minorFont>
        <a:latin typeface="Gidole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16639</TotalTime>
  <Words>2783</Words>
  <Application>Microsoft Office PowerPoint</Application>
  <PresentationFormat>와이드스크린</PresentationFormat>
  <Paragraphs>867</Paragraphs>
  <Slides>50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1" baseType="lpstr">
      <vt:lpstr>MankSans</vt:lpstr>
      <vt:lpstr>-apple-system</vt:lpstr>
      <vt:lpstr>나눔스퀘어_ac ExtraBold</vt:lpstr>
      <vt:lpstr>Gidole</vt:lpstr>
      <vt:lpstr>굴림체</vt:lpstr>
      <vt:lpstr>나눔바른고딕</vt:lpstr>
      <vt:lpstr>Arial</vt:lpstr>
      <vt:lpstr>Wingdings</vt:lpstr>
      <vt:lpstr>맑은 고딕</vt:lpstr>
      <vt:lpstr>Poppins Medium</vt:lpstr>
      <vt:lpstr>Office 테마</vt:lpstr>
      <vt:lpstr>부동산 전자계약 플랫폼</vt:lpstr>
      <vt:lpstr>PowerPoint 프레젠테이션</vt:lpstr>
      <vt:lpstr>사업 개요</vt:lpstr>
      <vt:lpstr>Business Model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사업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Marketing Plan</vt:lpstr>
      <vt:lpstr>PowerPoint 프레젠테이션</vt:lpstr>
      <vt:lpstr>PowerPoint 프레젠테이션</vt:lpstr>
      <vt:lpstr>PowerPoint 프레젠테이션</vt:lpstr>
      <vt:lpstr>회사 소개</vt:lpstr>
      <vt:lpstr>PowerPoint 프레젠테이션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Vision of the Company</vt:lpstr>
      <vt:lpstr>THANK YOU</vt:lpstr>
    </vt:vector>
  </TitlesOfParts>
  <Manager>DocsTemplates</Manager>
  <Company>YESFORM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DocsTemplates</dc:title>
  <dc:subject>Powerpoint templates , Diagram, Chart</dc:subject>
  <dc:creator>DocsTemplates by DH.KIM</dc:creator>
  <cp:keywords>ppt, Docstemplates, ppttemplates, yesform, docs, templates, diagram, chart</cp:keywords>
  <dc:description>The copyright of this document is at DOCSTEMPLATES. Unauthorized copying may result in legal sanctions.</dc:description>
  <cp:lastModifiedBy>821082600509</cp:lastModifiedBy>
  <cp:revision>218</cp:revision>
  <dcterms:created xsi:type="dcterms:W3CDTF">2010-02-01T08:03:16Z</dcterms:created>
  <dcterms:modified xsi:type="dcterms:W3CDTF">2021-01-15T09:59:45Z</dcterms:modified>
  <cp:category>www.docstemplates.com</cp:category>
</cp:coreProperties>
</file>